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4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5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6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theme/theme7.xml" ContentType="application/vnd.openxmlformats-officedocument.theme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8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heme/theme9.xml" ContentType="application/vnd.openxmlformats-officedocument.theme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10.xml" ContentType="application/vnd.openxmlformats-officedocument.theme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11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12.xml" ContentType="application/vnd.openxmlformats-officedocument.theme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theme/theme13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14.xml" ContentType="application/vnd.openxmlformats-officedocument.theme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theme/theme15.xml" ContentType="application/vnd.openxmlformats-officedocument.theme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theme/theme16.xml" ContentType="application/vnd.openxmlformats-officedocument.theme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theme/theme17.xml" ContentType="application/vnd.openxmlformats-officedocument.theme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18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theme/theme19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theme/theme20.xml" ContentType="application/vnd.openxmlformats-officedocument.theme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theme/theme21.xml" ContentType="application/vnd.openxmlformats-officedocument.theme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theme/theme22.xml" ContentType="application/vnd.openxmlformats-officedocument.theme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theme/theme23.xml" ContentType="application/vnd.openxmlformats-officedocument.theme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theme/theme24.xml" ContentType="application/vnd.openxmlformats-officedocument.theme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theme/theme25.xml" ContentType="application/vnd.openxmlformats-officedocument.theme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theme/theme26.xml" ContentType="application/vnd.openxmlformats-officedocument.theme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theme/theme27.xml" ContentType="application/vnd.openxmlformats-officedocument.theme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theme/theme28.xml" ContentType="application/vnd.openxmlformats-officedocument.theme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theme/theme29.xml" ContentType="application/vnd.openxmlformats-officedocument.theme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theme/theme30.xml" ContentType="application/vnd.openxmlformats-officedocument.theme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theme/theme31.xml" ContentType="application/vnd.openxmlformats-officedocument.theme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theme/theme32.xml" ContentType="application/vnd.openxmlformats-officedocument.theme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theme/theme33.xml" ContentType="application/vnd.openxmlformats-officedocument.theme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theme/theme34.xml" ContentType="application/vnd.openxmlformats-officedocument.theme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theme/theme35.xml" ContentType="application/vnd.openxmlformats-officedocument.theme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theme/theme36.xml" ContentType="application/vnd.openxmlformats-officedocument.theme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theme/theme37.xml" ContentType="application/vnd.openxmlformats-officedocument.theme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theme/theme38.xml" ContentType="application/vnd.openxmlformats-officedocument.theme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theme/theme39.xml" ContentType="application/vnd.openxmlformats-officedocument.theme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theme/theme40.xml" ContentType="application/vnd.openxmlformats-officedocument.theme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theme/theme41.xml" ContentType="application/vnd.openxmlformats-officedocument.theme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theme/theme42.xml" ContentType="application/vnd.openxmlformats-officedocument.theme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theme/theme43.xml" ContentType="application/vnd.openxmlformats-officedocument.theme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theme/theme44.xml" ContentType="application/vnd.openxmlformats-officedocument.theme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theme/theme45.xml" ContentType="application/vnd.openxmlformats-officedocument.theme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theme/theme46.xml" ContentType="application/vnd.openxmlformats-officedocument.theme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6806" r:id="rId1"/>
    <p:sldMasterId id="2147486999" r:id="rId2"/>
    <p:sldMasterId id="2147486807" r:id="rId3"/>
    <p:sldMasterId id="2147486808" r:id="rId4"/>
    <p:sldMasterId id="2147486809" r:id="rId5"/>
    <p:sldMasterId id="2147486810" r:id="rId6"/>
    <p:sldMasterId id="2147486811" r:id="rId7"/>
    <p:sldMasterId id="2147486812" r:id="rId8"/>
    <p:sldMasterId id="2147486813" r:id="rId9"/>
    <p:sldMasterId id="2147486814" r:id="rId10"/>
    <p:sldMasterId id="2147486815" r:id="rId11"/>
    <p:sldMasterId id="2147486816" r:id="rId12"/>
    <p:sldMasterId id="2147486818" r:id="rId13"/>
    <p:sldMasterId id="2147486819" r:id="rId14"/>
    <p:sldMasterId id="2147486820" r:id="rId15"/>
    <p:sldMasterId id="2147486821" r:id="rId16"/>
    <p:sldMasterId id="2147486836" r:id="rId17"/>
    <p:sldMasterId id="2147486844" r:id="rId18"/>
    <p:sldMasterId id="2147486852" r:id="rId19"/>
    <p:sldMasterId id="2147486860" r:id="rId20"/>
    <p:sldMasterId id="2147486868" r:id="rId21"/>
    <p:sldMasterId id="2147486876" r:id="rId22"/>
    <p:sldMasterId id="2147486884" r:id="rId23"/>
    <p:sldMasterId id="2147486892" r:id="rId24"/>
    <p:sldMasterId id="2147486900" r:id="rId25"/>
    <p:sldMasterId id="2147486908" r:id="rId26"/>
    <p:sldMasterId id="2147486923" r:id="rId27"/>
    <p:sldMasterId id="2147486938" r:id="rId28"/>
    <p:sldMasterId id="2147486954" r:id="rId29"/>
    <p:sldMasterId id="2147486969" r:id="rId30"/>
    <p:sldMasterId id="2147486984" r:id="rId31"/>
    <p:sldMasterId id="2147487013" r:id="rId32"/>
    <p:sldMasterId id="2147487028" r:id="rId33"/>
    <p:sldMasterId id="2147487043" r:id="rId34"/>
    <p:sldMasterId id="2147487051" r:id="rId35"/>
    <p:sldMasterId id="2147487063" r:id="rId36"/>
    <p:sldMasterId id="2147487078" r:id="rId37"/>
    <p:sldMasterId id="2147487086" r:id="rId38"/>
    <p:sldMasterId id="2147487113" r:id="rId39"/>
    <p:sldMasterId id="2147487121" r:id="rId40"/>
    <p:sldMasterId id="2147487129" r:id="rId41"/>
    <p:sldMasterId id="2147487137" r:id="rId42"/>
    <p:sldMasterId id="2147487153" r:id="rId43"/>
    <p:sldMasterId id="2147487168" r:id="rId44"/>
    <p:sldMasterId id="2147487184" r:id="rId45"/>
    <p:sldMasterId id="2147487199" r:id="rId46"/>
    <p:sldMasterId id="2147487212" r:id="rId47"/>
  </p:sldMasterIdLst>
  <p:notesMasterIdLst>
    <p:notesMasterId r:id="rId76"/>
  </p:notesMasterIdLst>
  <p:handoutMasterIdLst>
    <p:handoutMasterId r:id="rId77"/>
  </p:handoutMasterIdLst>
  <p:sldIdLst>
    <p:sldId id="1935" r:id="rId48"/>
    <p:sldId id="1964" r:id="rId49"/>
    <p:sldId id="2015" r:id="rId50"/>
    <p:sldId id="2016" r:id="rId51"/>
    <p:sldId id="2017" r:id="rId52"/>
    <p:sldId id="2019" r:id="rId53"/>
    <p:sldId id="2020" r:id="rId54"/>
    <p:sldId id="2024" r:id="rId55"/>
    <p:sldId id="2025" r:id="rId56"/>
    <p:sldId id="2023" r:id="rId57"/>
    <p:sldId id="1978" r:id="rId58"/>
    <p:sldId id="2011" r:id="rId59"/>
    <p:sldId id="2013" r:id="rId60"/>
    <p:sldId id="2014" r:id="rId61"/>
    <p:sldId id="2006" r:id="rId62"/>
    <p:sldId id="2007" r:id="rId63"/>
    <p:sldId id="2008" r:id="rId64"/>
    <p:sldId id="2010" r:id="rId65"/>
    <p:sldId id="1982" r:id="rId66"/>
    <p:sldId id="2042" r:id="rId67"/>
    <p:sldId id="2031" r:id="rId68"/>
    <p:sldId id="2028" r:id="rId69"/>
    <p:sldId id="2044" r:id="rId70"/>
    <p:sldId id="2045" r:id="rId71"/>
    <p:sldId id="2046" r:id="rId72"/>
    <p:sldId id="2047" r:id="rId73"/>
    <p:sldId id="2036" r:id="rId74"/>
    <p:sldId id="1942" r:id="rId75"/>
  </p:sldIdLst>
  <p:sldSz cx="9904413" cy="6858000"/>
  <p:notesSz cx="7099300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HY헤드라인M"/>
        <a:ea typeface="굴림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HY헤드라인M"/>
        <a:ea typeface="굴림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HY헤드라인M"/>
        <a:ea typeface="굴림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HY헤드라인M"/>
        <a:ea typeface="굴림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000" kern="1200">
        <a:solidFill>
          <a:schemeClr val="tx1"/>
        </a:solidFill>
        <a:latin typeface="HY헤드라인M"/>
        <a:ea typeface="굴림"/>
        <a:cs typeface="+mn-cs"/>
      </a:defRPr>
    </a:lvl5pPr>
    <a:lvl6pPr marL="2286000" algn="l" defTabSz="914400" rtl="0" eaLnBrk="1" latinLnBrk="1" hangingPunct="1">
      <a:defRPr kumimoji="1" sz="1000" kern="1200">
        <a:solidFill>
          <a:schemeClr val="tx1"/>
        </a:solidFill>
        <a:latin typeface="HY헤드라인M"/>
        <a:ea typeface="굴림"/>
        <a:cs typeface="+mn-cs"/>
      </a:defRPr>
    </a:lvl6pPr>
    <a:lvl7pPr marL="2743200" algn="l" defTabSz="914400" rtl="0" eaLnBrk="1" latinLnBrk="1" hangingPunct="1">
      <a:defRPr kumimoji="1" sz="1000" kern="1200">
        <a:solidFill>
          <a:schemeClr val="tx1"/>
        </a:solidFill>
        <a:latin typeface="HY헤드라인M"/>
        <a:ea typeface="굴림"/>
        <a:cs typeface="+mn-cs"/>
      </a:defRPr>
    </a:lvl7pPr>
    <a:lvl8pPr marL="3200400" algn="l" defTabSz="914400" rtl="0" eaLnBrk="1" latinLnBrk="1" hangingPunct="1">
      <a:defRPr kumimoji="1" sz="1000" kern="1200">
        <a:solidFill>
          <a:schemeClr val="tx1"/>
        </a:solidFill>
        <a:latin typeface="HY헤드라인M"/>
        <a:ea typeface="굴림"/>
        <a:cs typeface="+mn-cs"/>
      </a:defRPr>
    </a:lvl8pPr>
    <a:lvl9pPr marL="3657600" algn="l" defTabSz="914400" rtl="0" eaLnBrk="1" latinLnBrk="1" hangingPunct="1">
      <a:defRPr kumimoji="1" sz="1000" kern="1200">
        <a:solidFill>
          <a:schemeClr val="tx1"/>
        </a:solidFill>
        <a:latin typeface="HY헤드라인M"/>
        <a:ea typeface="굴림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7" userDrawn="1">
          <p15:clr>
            <a:srgbClr val="A4A3A4"/>
          </p15:clr>
        </p15:guide>
        <p15:guide id="2" pos="217" userDrawn="1">
          <p15:clr>
            <a:srgbClr val="A4A3A4"/>
          </p15:clr>
        </p15:guide>
        <p15:guide id="3" pos="3120" userDrawn="1">
          <p15:clr>
            <a:srgbClr val="A4A3A4"/>
          </p15:clr>
        </p15:guide>
        <p15:guide id="4" pos="2076" userDrawn="1">
          <p15:clr>
            <a:srgbClr val="A4A3A4"/>
          </p15:clr>
        </p15:guide>
        <p15:guide id="5" orient="horz" pos="8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90CFC"/>
    <a:srgbClr val="6600FF"/>
    <a:srgbClr val="FF9933"/>
    <a:srgbClr val="CC6600"/>
    <a:srgbClr val="697BFD"/>
    <a:srgbClr val="F6F89A"/>
    <a:srgbClr val="F3F397"/>
    <a:srgbClr val="FF9F9F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TxStyle/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TxStyle/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46F890A9-2807-4EBB-B81D-B2AA78EC7F39}" styleName="어두운 스타일 2 - 강조 5/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0" autoAdjust="0"/>
    <p:restoredTop sz="96469" autoAdjust="0"/>
  </p:normalViewPr>
  <p:slideViewPr>
    <p:cSldViewPr>
      <p:cViewPr varScale="1">
        <p:scale>
          <a:sx n="105" d="100"/>
          <a:sy n="105" d="100"/>
        </p:scale>
        <p:origin x="1728" y="102"/>
      </p:cViewPr>
      <p:guideLst>
        <p:guide orient="horz" pos="527"/>
        <p:guide pos="217"/>
        <p:guide pos="3120"/>
        <p:guide pos="2076"/>
        <p:guide orient="horz" pos="845"/>
      </p:guideLst>
    </p:cSldViewPr>
  </p:slideViewPr>
  <p:outlineViewPr>
    <p:cViewPr>
      <p:scale>
        <a:sx n="33" d="100"/>
        <a:sy n="33" d="100"/>
      </p:scale>
      <p:origin x="0" y="-2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97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Master" Target="slideMasters/slideMaster39.xml"/><Relationship Id="rId21" Type="http://schemas.openxmlformats.org/officeDocument/2006/relationships/slideMaster" Target="slideMasters/slideMaster21.xml"/><Relationship Id="rId34" Type="http://schemas.openxmlformats.org/officeDocument/2006/relationships/slideMaster" Target="slideMasters/slideMaster34.xml"/><Relationship Id="rId42" Type="http://schemas.openxmlformats.org/officeDocument/2006/relationships/slideMaster" Target="slideMasters/slideMaster42.xml"/><Relationship Id="rId47" Type="http://schemas.openxmlformats.org/officeDocument/2006/relationships/slideMaster" Target="slideMasters/slideMaster47.xml"/><Relationship Id="rId50" Type="http://schemas.openxmlformats.org/officeDocument/2006/relationships/slide" Target="slides/slide3.xml"/><Relationship Id="rId55" Type="http://schemas.openxmlformats.org/officeDocument/2006/relationships/slide" Target="slides/slide8.xml"/><Relationship Id="rId63" Type="http://schemas.openxmlformats.org/officeDocument/2006/relationships/slide" Target="slides/slide16.xml"/><Relationship Id="rId68" Type="http://schemas.openxmlformats.org/officeDocument/2006/relationships/slide" Target="slides/slide21.xml"/><Relationship Id="rId76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24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Master" Target="slideMasters/slideMaster29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Master" Target="slideMasters/slideMaster32.xml"/><Relationship Id="rId37" Type="http://schemas.openxmlformats.org/officeDocument/2006/relationships/slideMaster" Target="slideMasters/slideMaster37.xml"/><Relationship Id="rId40" Type="http://schemas.openxmlformats.org/officeDocument/2006/relationships/slideMaster" Target="slideMasters/slideMaster40.xml"/><Relationship Id="rId45" Type="http://schemas.openxmlformats.org/officeDocument/2006/relationships/slideMaster" Target="slideMasters/slideMaster45.xml"/><Relationship Id="rId53" Type="http://schemas.openxmlformats.org/officeDocument/2006/relationships/slide" Target="slides/slide6.xml"/><Relationship Id="rId58" Type="http://schemas.openxmlformats.org/officeDocument/2006/relationships/slide" Target="slides/slide11.xml"/><Relationship Id="rId66" Type="http://schemas.openxmlformats.org/officeDocument/2006/relationships/slide" Target="slides/slide19.xml"/><Relationship Id="rId74" Type="http://schemas.openxmlformats.org/officeDocument/2006/relationships/slide" Target="slides/slide27.xml"/><Relationship Id="rId79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14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Master" Target="slideMasters/slideMaster31.xml"/><Relationship Id="rId44" Type="http://schemas.openxmlformats.org/officeDocument/2006/relationships/slideMaster" Target="slideMasters/slideMaster44.xml"/><Relationship Id="rId52" Type="http://schemas.openxmlformats.org/officeDocument/2006/relationships/slide" Target="slides/slide5.xml"/><Relationship Id="rId60" Type="http://schemas.openxmlformats.org/officeDocument/2006/relationships/slide" Target="slides/slide13.xml"/><Relationship Id="rId65" Type="http://schemas.openxmlformats.org/officeDocument/2006/relationships/slide" Target="slides/slide18.xml"/><Relationship Id="rId73" Type="http://schemas.openxmlformats.org/officeDocument/2006/relationships/slide" Target="slides/slide26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Master" Target="slideMasters/slideMaster30.xml"/><Relationship Id="rId35" Type="http://schemas.openxmlformats.org/officeDocument/2006/relationships/slideMaster" Target="slideMasters/slideMaster35.xml"/><Relationship Id="rId43" Type="http://schemas.openxmlformats.org/officeDocument/2006/relationships/slideMaster" Target="slideMasters/slideMaster43.xml"/><Relationship Id="rId48" Type="http://schemas.openxmlformats.org/officeDocument/2006/relationships/slide" Target="slides/slide1.xml"/><Relationship Id="rId56" Type="http://schemas.openxmlformats.org/officeDocument/2006/relationships/slide" Target="slides/slide9.xml"/><Relationship Id="rId64" Type="http://schemas.openxmlformats.org/officeDocument/2006/relationships/slide" Target="slides/slide17.xml"/><Relationship Id="rId69" Type="http://schemas.openxmlformats.org/officeDocument/2006/relationships/slide" Target="slides/slide22.xml"/><Relationship Id="rId77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.xml"/><Relationship Id="rId72" Type="http://schemas.openxmlformats.org/officeDocument/2006/relationships/slide" Target="slides/slide25.xml"/><Relationship Id="rId80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Master" Target="slideMasters/slideMaster33.xml"/><Relationship Id="rId38" Type="http://schemas.openxmlformats.org/officeDocument/2006/relationships/slideMaster" Target="slideMasters/slideMaster38.xml"/><Relationship Id="rId46" Type="http://schemas.openxmlformats.org/officeDocument/2006/relationships/slideMaster" Target="slideMasters/slideMaster46.xml"/><Relationship Id="rId59" Type="http://schemas.openxmlformats.org/officeDocument/2006/relationships/slide" Target="slides/slide12.xml"/><Relationship Id="rId67" Type="http://schemas.openxmlformats.org/officeDocument/2006/relationships/slide" Target="slides/slide20.xml"/><Relationship Id="rId20" Type="http://schemas.openxmlformats.org/officeDocument/2006/relationships/slideMaster" Target="slideMasters/slideMaster20.xml"/><Relationship Id="rId41" Type="http://schemas.openxmlformats.org/officeDocument/2006/relationships/slideMaster" Target="slideMasters/slideMaster41.xml"/><Relationship Id="rId54" Type="http://schemas.openxmlformats.org/officeDocument/2006/relationships/slide" Target="slides/slide7.xml"/><Relationship Id="rId62" Type="http://schemas.openxmlformats.org/officeDocument/2006/relationships/slide" Target="slides/slide15.xml"/><Relationship Id="rId70" Type="http://schemas.openxmlformats.org/officeDocument/2006/relationships/slide" Target="slides/slide23.xml"/><Relationship Id="rId75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Master" Target="slideMasters/slideMaster36.xml"/><Relationship Id="rId49" Type="http://schemas.openxmlformats.org/officeDocument/2006/relationships/slide" Target="slides/slide2.xml"/><Relationship Id="rId57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/>
              <a:t>대용량 보안이벤트 처리 성능</a:t>
            </a:r>
            <a:endParaRPr lang="en-US" altLang="ko-KR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Sheet1!$D$4</c:f>
              <c:strCache>
                <c:ptCount val="1"/>
                <c:pt idx="0">
                  <c:v>목표치</c:v>
                </c:pt>
              </c:strCache>
            </c:strRef>
          </c:tx>
          <c:spPr>
            <a:solidFill>
              <a:schemeClr val="accent1">
                <a:alpha val="85000"/>
              </a:schemeClr>
            </a:solidFill>
            <a:ln w="9525" cap="flat" cmpd="sng" algn="ctr">
              <a:solidFill>
                <a:srgbClr val="0000FF"/>
              </a:solidFill>
              <a:prstDash val="solid"/>
              <a:round/>
            </a:ln>
            <a:effectLst/>
          </c:spPr>
          <c:invertIfNegative val="0"/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Sheet1!$C$5:$C$7</c:f>
              <c:strCache>
                <c:ptCount val="3"/>
                <c:pt idx="0">
                  <c:v>1차년 </c:v>
                </c:pt>
                <c:pt idx="1">
                  <c:v>2차년</c:v>
                </c:pt>
                <c:pt idx="2">
                  <c:v>3차년</c:v>
                </c:pt>
              </c:strCache>
            </c:strRef>
          </c:cat>
          <c:val>
            <c:numRef>
              <c:f>Sheet1!$D$5:$D$7</c:f>
              <c:numCache>
                <c:formatCode>General</c:formatCode>
                <c:ptCount val="3"/>
                <c:pt idx="0">
                  <c:v>10000</c:v>
                </c:pt>
                <c:pt idx="1">
                  <c:v>30000</c:v>
                </c:pt>
                <c:pt idx="2">
                  <c:v>50000</c:v>
                </c:pt>
              </c:numCache>
            </c:numRef>
          </c:val>
        </c:ser>
        <c:ser>
          <c:idx val="1"/>
          <c:order val="1"/>
          <c:tx>
            <c:strRef>
              <c:f>Sheet1!$E$4</c:f>
              <c:strCache>
                <c:ptCount val="1"/>
                <c:pt idx="0">
                  <c:v>달성치</c:v>
                </c:pt>
              </c:strCache>
            </c:strRef>
          </c:tx>
          <c:spPr>
            <a:solidFill>
              <a:schemeClr val="accent2">
                <a:alpha val="85000"/>
              </a:schemeClr>
            </a:solidFill>
            <a:ln w="9525" cap="flat" cmpd="sng" algn="ctr">
              <a:solidFill>
                <a:srgbClr val="FF3300"/>
              </a:solidFill>
              <a:round/>
            </a:ln>
            <a:effectLst/>
          </c:spPr>
          <c:invertIfNegative val="0"/>
          <c:dPt>
            <c:idx val="2"/>
            <c:invertIfNegative val="0"/>
            <c:bubble3D val="0"/>
            <c:spPr>
              <a:solidFill>
                <a:srgbClr val="FFCC66">
                  <a:alpha val="30000"/>
                </a:srgbClr>
              </a:solidFill>
              <a:ln w="3175" cap="flat" cmpd="sng" algn="ctr">
                <a:solidFill>
                  <a:srgbClr val="FF3300"/>
                </a:solidFill>
                <a:prstDash val="lgDash"/>
                <a:round/>
              </a:ln>
              <a:effectLst/>
            </c:spPr>
          </c:dPt>
          <c:dLbls>
            <c:numFmt formatCode="#,##0_);[Red]\(#,##0\)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rgbClr val="0066FF"/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Sheet1!$C$5:$C$7</c:f>
              <c:strCache>
                <c:ptCount val="3"/>
                <c:pt idx="0">
                  <c:v>1차년 </c:v>
                </c:pt>
                <c:pt idx="1">
                  <c:v>2차년</c:v>
                </c:pt>
                <c:pt idx="2">
                  <c:v>3차년</c:v>
                </c:pt>
              </c:strCache>
            </c:strRef>
          </c:cat>
          <c:val>
            <c:numRef>
              <c:f>Sheet1!$E$5:$E$7</c:f>
              <c:numCache>
                <c:formatCode>General</c:formatCode>
                <c:ptCount val="3"/>
                <c:pt idx="0">
                  <c:v>11199</c:v>
                </c:pt>
                <c:pt idx="1">
                  <c:v>40473</c:v>
                </c:pt>
                <c:pt idx="2">
                  <c:v>50000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-4"/>
        <c:axId val="775915624"/>
        <c:axId val="775916408"/>
      </c:barChart>
      <c:catAx>
        <c:axId val="7759156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75916408"/>
        <c:crosses val="autoZero"/>
        <c:auto val="1"/>
        <c:lblAlgn val="ctr"/>
        <c:lblOffset val="100"/>
        <c:noMultiLvlLbl val="0"/>
      </c:catAx>
      <c:valAx>
        <c:axId val="775916408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77591562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dk1">
          <a:lumMod val="25000"/>
          <a:lumOff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5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6"/>
            <a:ext cx="3077137" cy="51222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4928" tIns="47464" rIns="94928" bIns="47464" anchor="t" anchorCtr="0"/>
          <a:lstStyle>
            <a:lvl1pPr defTabSz="948598">
              <a:spcBef>
                <a:spcPct val="0"/>
              </a:spcBef>
              <a:buNone/>
              <a:defRPr sz="1200">
                <a:latin typeface="굴림"/>
                <a:ea typeface="굴림"/>
              </a:defRPr>
            </a:lvl1pPr>
          </a:lstStyle>
          <a:p>
            <a:endParaRPr lang="en-US" altLang="ko-KR" dirty="0"/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dt" sz="quarter" idx="1"/>
          </p:nvPr>
        </p:nvSpPr>
        <p:spPr>
          <a:xfrm>
            <a:off x="4020507" y="6"/>
            <a:ext cx="3077137" cy="51222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4928" tIns="47464" rIns="94928" bIns="47464" anchor="t" anchorCtr="0"/>
          <a:lstStyle>
            <a:lvl1pPr algn="r" defTabSz="948598">
              <a:spcBef>
                <a:spcPct val="0"/>
              </a:spcBef>
              <a:buNone/>
              <a:defRPr sz="1200">
                <a:latin typeface="굴림"/>
                <a:ea typeface="굴림"/>
              </a:defRPr>
            </a:lvl1pPr>
          </a:lstStyle>
          <a:p>
            <a:endParaRPr lang="en-US" altLang="ko-KR" dirty="0"/>
          </a:p>
        </p:txBody>
      </p:sp>
      <p:sp>
        <p:nvSpPr>
          <p:cNvPr id="326660" name="Rectangle 4"/>
          <p:cNvSpPr>
            <a:spLocks noGrp="1" noChangeArrowheads="1"/>
          </p:cNvSpPr>
          <p:nvPr>
            <p:ph type="ftr" sz="quarter" idx="2"/>
          </p:nvPr>
        </p:nvSpPr>
        <p:spPr>
          <a:xfrm>
            <a:off x="1" y="9720760"/>
            <a:ext cx="3077137" cy="51222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4928" tIns="47464" rIns="94928" bIns="47464" anchor="b" anchorCtr="0"/>
          <a:lstStyle>
            <a:lvl1pPr defTabSz="948598">
              <a:spcBef>
                <a:spcPct val="0"/>
              </a:spcBef>
              <a:buNone/>
              <a:defRPr sz="1200">
                <a:latin typeface="굴림"/>
                <a:ea typeface="굴림"/>
              </a:defRPr>
            </a:lvl1pPr>
          </a:lstStyle>
          <a:p>
            <a:endParaRPr lang="en-US" altLang="ko-KR" dirty="0"/>
          </a:p>
        </p:txBody>
      </p:sp>
      <p:sp>
        <p:nvSpPr>
          <p:cNvPr id="326661" name="Rectangle 5"/>
          <p:cNvSpPr>
            <a:spLocks noGrp="1" noChangeArrowheads="1"/>
          </p:cNvSpPr>
          <p:nvPr>
            <p:ph type="sldNum" sz="quarter" idx="3"/>
          </p:nvPr>
        </p:nvSpPr>
        <p:spPr>
          <a:xfrm>
            <a:off x="4020507" y="9720760"/>
            <a:ext cx="3077137" cy="51222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4928" tIns="47464" rIns="94928" bIns="47464" anchor="b" anchorCtr="0"/>
          <a:lstStyle>
            <a:lvl1pPr algn="r" defTabSz="948598">
              <a:spcBef>
                <a:spcPct val="0"/>
              </a:spcBef>
              <a:buNone/>
              <a:defRPr sz="1200">
                <a:latin typeface="굴림"/>
                <a:ea typeface="굴림"/>
              </a:defRPr>
            </a:lvl1pPr>
          </a:lstStyle>
          <a:p>
            <a:fld id="{C7086CE5-CB4D-4592-B23D-01DF3E0C5081}" type="slidenum">
              <a:rPr lang="en-US" altLang="ko-KR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705727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922" name="Rectangle 2"/>
          <p:cNvSpPr>
            <a:spLocks noGrp="1" noChangeArrowheads="1"/>
          </p:cNvSpPr>
          <p:nvPr>
            <p:ph type="hdr" sz="quarter"/>
          </p:nvPr>
        </p:nvSpPr>
        <p:spPr>
          <a:xfrm>
            <a:off x="1" y="6"/>
            <a:ext cx="3077137" cy="51222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4043" tIns="47021" rIns="94043" bIns="47021" anchor="t" anchorCtr="0"/>
          <a:lstStyle>
            <a:lvl1pPr>
              <a:spcBef>
                <a:spcPct val="0"/>
              </a:spcBef>
              <a:buNone/>
              <a:defRPr sz="1200">
                <a:latin typeface="굴림"/>
                <a:ea typeface="굴림"/>
              </a:defRPr>
            </a:lvl1pPr>
          </a:lstStyle>
          <a:p>
            <a:endParaRPr lang="en-US" altLang="ko-KR" dirty="0"/>
          </a:p>
        </p:txBody>
      </p:sp>
      <p:sp>
        <p:nvSpPr>
          <p:cNvPr id="465923" name="Rectangle 3"/>
          <p:cNvSpPr>
            <a:spLocks noGrp="1" noChangeArrowheads="1"/>
          </p:cNvSpPr>
          <p:nvPr>
            <p:ph type="dt" idx="1"/>
          </p:nvPr>
        </p:nvSpPr>
        <p:spPr>
          <a:xfrm>
            <a:off x="4020507" y="6"/>
            <a:ext cx="3077137" cy="51222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4043" tIns="47021" rIns="94043" bIns="47021" anchor="t" anchorCtr="0"/>
          <a:lstStyle>
            <a:lvl1pPr algn="r">
              <a:spcBef>
                <a:spcPct val="0"/>
              </a:spcBef>
              <a:buNone/>
              <a:defRPr sz="1200">
                <a:latin typeface="굴림"/>
                <a:ea typeface="굴림"/>
              </a:defRPr>
            </a:lvl1pPr>
          </a:lstStyle>
          <a:p>
            <a:endParaRPr lang="en-US" altLang="ko-KR" dirty="0"/>
          </a:p>
        </p:txBody>
      </p:sp>
      <p:sp>
        <p:nvSpPr>
          <p:cNvPr id="164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>
          <a:xfrm>
            <a:off x="779463" y="768350"/>
            <a:ext cx="5541962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/>
          </a:ln>
        </p:spPr>
      </p:sp>
      <p:sp>
        <p:nvSpPr>
          <p:cNvPr id="465925" name="Rectangle 5"/>
          <p:cNvSpPr>
            <a:spLocks noGrp="1" noChangeArrowheads="1"/>
          </p:cNvSpPr>
          <p:nvPr>
            <p:ph type="body" sz="quarter" idx="3"/>
          </p:nvPr>
        </p:nvSpPr>
        <p:spPr>
          <a:xfrm>
            <a:off x="709606" y="4862017"/>
            <a:ext cx="5680103" cy="4605084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4043" tIns="47021" rIns="94043" bIns="47021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65926" name="Rectangle 6"/>
          <p:cNvSpPr>
            <a:spLocks noGrp="1" noChangeArrowheads="1"/>
          </p:cNvSpPr>
          <p:nvPr>
            <p:ph type="ftr" sz="quarter" idx="4"/>
          </p:nvPr>
        </p:nvSpPr>
        <p:spPr>
          <a:xfrm>
            <a:off x="1" y="9720760"/>
            <a:ext cx="3077137" cy="51222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4043" tIns="47021" rIns="94043" bIns="47021" anchor="b" anchorCtr="0"/>
          <a:lstStyle>
            <a:lvl1pPr>
              <a:spcBef>
                <a:spcPct val="0"/>
              </a:spcBef>
              <a:buNone/>
              <a:defRPr sz="1200">
                <a:latin typeface="굴림"/>
                <a:ea typeface="굴림"/>
              </a:defRPr>
            </a:lvl1pPr>
          </a:lstStyle>
          <a:p>
            <a:endParaRPr lang="en-US" altLang="ko-KR" dirty="0"/>
          </a:p>
        </p:txBody>
      </p:sp>
      <p:sp>
        <p:nvSpPr>
          <p:cNvPr id="465927" name="Rectangle 7"/>
          <p:cNvSpPr>
            <a:spLocks noGrp="1" noChangeArrowheads="1"/>
          </p:cNvSpPr>
          <p:nvPr>
            <p:ph type="sldNum" sz="quarter" idx="5"/>
          </p:nvPr>
        </p:nvSpPr>
        <p:spPr>
          <a:xfrm>
            <a:off x="4020507" y="9720760"/>
            <a:ext cx="3077137" cy="512222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4043" tIns="47021" rIns="94043" bIns="47021" anchor="b" anchorCtr="0"/>
          <a:lstStyle>
            <a:lvl1pPr algn="r">
              <a:spcBef>
                <a:spcPct val="0"/>
              </a:spcBef>
              <a:buNone/>
              <a:defRPr sz="1200">
                <a:latin typeface="굴림"/>
                <a:ea typeface="굴림"/>
              </a:defRPr>
            </a:lvl1pPr>
          </a:lstStyle>
          <a:p>
            <a:fld id="{E7F23476-AD18-4BDB-8B94-5994A68CE9FB}" type="slidenum">
              <a:rPr lang="en-US" altLang="ko-KR"/>
              <a:pPr/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311338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/>
        <a:ea typeface="굴림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77875" y="768350"/>
            <a:ext cx="5543550" cy="3838575"/>
          </a:xfrm>
          <a:noFill/>
          <a:ln>
            <a:solidFill>
              <a:srgbClr val="000000"/>
            </a:solidFill>
            <a:miter/>
          </a:ln>
        </p:spPr>
      </p:sp>
      <p:sp>
        <p:nvSpPr>
          <p:cNvPr id="7680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 lvl="0"/>
            <a:endParaRPr lang="ko-KR" altLang="en-US" dirty="0"/>
          </a:p>
        </p:txBody>
      </p:sp>
      <p:sp>
        <p:nvSpPr>
          <p:cNvPr id="7680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4021896" y="9720596"/>
            <a:ext cx="3076288" cy="511609"/>
          </a:xfrm>
          <a:prstGeom prst="rect">
            <a:avLst/>
          </a:prstGeom>
          <a:noFill/>
          <a:ln>
            <a:miter/>
          </a:ln>
        </p:spPr>
        <p:txBody>
          <a:bodyPr wrap="square" anchorCtr="0"/>
          <a:lstStyle/>
          <a:p>
            <a:pPr lvl="0"/>
            <a:fld id="{6B5516B9-239F-4DD8-AA60-3314B3B16DA7}" type="slidenum">
              <a:rPr lang="ko-KR" altLang="en-US">
                <a:solidFill>
                  <a:prstClr val="black"/>
                </a:solidFill>
              </a:rPr>
              <a:pPr lvl="0"/>
              <a:t>1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3889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10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52682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11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3607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12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87470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13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967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14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336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15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58671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5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A4AC9CD-3FAD-4EC2-BA44-5F06575C755B}" type="slidenum">
              <a:rPr lang="en-US" altLang="ko-KR" smtClean="0">
                <a:solidFill>
                  <a:prstClr val="black"/>
                </a:solidFill>
                <a:latin typeface="굴림" charset="-127"/>
              </a:rPr>
              <a:pPr/>
              <a:t>16</a:t>
            </a:fld>
            <a:endParaRPr lang="en-US" altLang="ko-KR" dirty="0" smtClean="0">
              <a:solidFill>
                <a:prstClr val="black"/>
              </a:solidFill>
              <a:latin typeface="굴림" charset="-127"/>
            </a:endParaRPr>
          </a:p>
        </p:txBody>
      </p:sp>
      <p:sp>
        <p:nvSpPr>
          <p:cNvPr id="14755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558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dirty="0" smtClean="0">
              <a:latin typeface="굴림" charset="-127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15497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17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7977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18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6778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19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934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765175" y="773113"/>
            <a:ext cx="5570538" cy="3857625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8A572BD-8F17-4D8F-BC3B-A9101B901A54}" type="slidenum">
              <a:rPr lang="en-US" altLang="ko-KR" smtClean="0">
                <a:solidFill>
                  <a:srgbClr val="000000"/>
                </a:solidFill>
              </a:rPr>
              <a:pPr>
                <a:defRPr/>
              </a:pPr>
              <a:t>2</a:t>
            </a:fld>
            <a:endParaRPr lang="en-US" altLang="ko-K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38015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20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143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21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0234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22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685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23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0992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24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68312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25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51491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26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75804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27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2682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777875" y="768350"/>
            <a:ext cx="5543550" cy="3838575"/>
          </a:xfrm>
          <a:noFill/>
          <a:ln>
            <a:solidFill>
              <a:srgbClr val="000000"/>
            </a:solidFill>
            <a:miter/>
          </a:ln>
        </p:spPr>
      </p:sp>
      <p:sp>
        <p:nvSpPr>
          <p:cNvPr id="76803" name="슬라이드 노트 개체 틀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 wrap="square" anchor="t" anchorCtr="0"/>
          <a:lstStyle/>
          <a:p>
            <a:pPr lvl="0"/>
            <a:endParaRPr lang="ko-KR" altLang="en-US" dirty="0"/>
          </a:p>
        </p:txBody>
      </p:sp>
      <p:sp>
        <p:nvSpPr>
          <p:cNvPr id="7680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4021896" y="9720596"/>
            <a:ext cx="3076288" cy="511609"/>
          </a:xfrm>
          <a:prstGeom prst="rect">
            <a:avLst/>
          </a:prstGeom>
          <a:noFill/>
          <a:ln>
            <a:miter/>
          </a:ln>
        </p:spPr>
        <p:txBody>
          <a:bodyPr wrap="square" anchorCtr="0"/>
          <a:lstStyle/>
          <a:p>
            <a:pPr lvl="0"/>
            <a:fld id="{6B5516B9-239F-4DD8-AA60-3314B3B16DA7}" type="slidenum">
              <a:rPr lang="ko-KR" altLang="en-US">
                <a:solidFill>
                  <a:prstClr val="black"/>
                </a:solidFill>
              </a:rPr>
              <a:pPr lvl="0"/>
              <a:t>28</a:t>
            </a:fld>
            <a:endParaRPr lang="en-US" altLang="ko-KR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2237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3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917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4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31641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04802" indent="-104802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/>
              <a:buChar char="u"/>
            </a:pPr>
            <a:endParaRPr lang="en-US" altLang="ko-KR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en-US" altLang="ko-KR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      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</a:pPr>
            <a:r>
              <a:rPr lang="en-US" altLang="ko-KR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/>
            </a:r>
            <a:br>
              <a:rPr lang="en-US" altLang="ko-KR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</a:br>
            <a:r>
              <a:rPr lang="en-US" altLang="ko-KR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endParaRPr lang="en-US" altLang="ko-KR" sz="1100" dirty="0">
              <a:solidFill>
                <a:srgbClr val="0000FF"/>
              </a:solidFill>
              <a:latin typeface="HY헤드라인M" pitchFamily="18" charset="-127"/>
              <a:ea typeface="HY헤드라인M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077A6B-F83A-4C0A-8B49-BD47E89AC21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87450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6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03674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7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4133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8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83022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01379" name="슬라이드 노트 개체 틀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en-US" dirty="0"/>
          </a:p>
        </p:txBody>
      </p:sp>
      <p:sp>
        <p:nvSpPr>
          <p:cNvPr id="101380" name="슬라이드 번호 개체 틀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444EE13-5B66-4522-863B-5F200D35AE2E}" type="slidenum">
              <a:rPr lang="ko-KR" altLang="en-US">
                <a:solidFill>
                  <a:srgbClr val="000000"/>
                </a:solidFill>
              </a:rPr>
              <a:pPr/>
              <a:t>9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8717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0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4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7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9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0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1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2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4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0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1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2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3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4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6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6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4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7.xml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8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8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4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9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4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0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1.xml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2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2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3.xml"/></Relationships>
</file>

<file path=ppt/slideLayouts/_rels/slideLayout4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3.xml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4.xml"/></Relationships>
</file>

<file path=ppt/slideLayouts/_rels/slideLayout4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5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5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4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5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7.xml"/></Relationships>
</file>

<file path=ppt/slideLayouts/_rels/slideLayout5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7.xml"/></Relationships>
</file>

<file path=ppt/slideLayouts/_rels/slideLayout5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8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8" y="2130441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C03DC-6971-42F5-BE54-A6A0D8D9116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070DA8-2682-479E-9B42-BCC912F7D54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BDB747-74A2-4991-BD49-3EF7E3FD130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3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0F4DE9-8CA7-451D-BAEA-18639CB3A2A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5A9C7E4-24C7-424E-A142-E11F458F35C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499CF5-B68B-4573-A817-CC8F191A1FB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25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0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878B57-0FF9-436F-BBC2-347E22BECA8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0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DB998-D0F0-4057-AB8D-5EB51866C58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143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0" y="836613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3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0BC1E-1059-499B-B805-6EFBD3D9929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143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836613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197B0F-F64A-46D6-8E2D-1933A8F2140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0" y="2130425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C0AB1-D610-4F67-BBC4-B1438B582ED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34147D-C5BF-4DD5-AFC0-88D961CA366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3DE021-CC30-455C-958C-A28C85168CE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836613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3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19EB30-2CB9-42D8-8F98-A27E9486D3D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C38FAB-C68B-49EB-BE75-671DDE32FBF6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61FCC3-76D6-4143-88B8-763FC131FEA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AD861A-4621-4003-B8DB-EACB5F23760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3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A74B765-ADD6-428D-A2C8-F01DC7AF39F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9332E2-DC14-4514-B997-E53814D9F6E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FFE5B3-6AEC-4521-8384-E43D9F21509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25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0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B2DEF5-BE06-46A2-AF1D-FC4D3CB51A3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33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E2FA5B-AA0E-4D8A-930D-E3DAA2FCEE3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0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C990BD-F95B-42D2-BE9F-DDF31E0C40A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143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0" y="836613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3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ACF79D-1F9B-4D27-9310-A473E7FA1B7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143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836613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A76F78-5A8B-451F-A793-F9866902514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0" y="2130425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87BDE73-9CCA-4ED8-8582-A4292D9405F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3EF51D8-6DF0-4CB2-A202-4DCA9E71A4D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836613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3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801DDA-E01F-4A11-935F-74D5409000D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A38424-54F7-4F4D-B6C1-32E60C95108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D49B8A1-E180-4E07-84B4-96A7F2A1E34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937777-B5E0-4E7E-AA6D-9DBF68071B9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8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05AE66-4BB8-405F-B006-5FA29B34545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3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4A2AF2-EE39-456C-B887-C698D7AE6FE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188EB6-8035-48FA-ADB2-A25EBD59927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DB9BE5-F08A-432D-A55C-4598007A305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25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0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97F340-DC8C-415D-BC61-365A115ACC6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0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1D6666-2AE0-4017-BF83-F31FE5B22F1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143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0" y="836613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3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1F83C-83A1-43AE-AA22-6A4975B6D2C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143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836613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FA461A-B65B-4D79-BE32-C17C489ECC3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ko-KR" altLang="en-US" b="1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20000"/>
              </a:spcBef>
              <a:buFontTx/>
              <a:buChar char="-"/>
              <a:defRPr/>
            </a:lvl1pPr>
          </a:lstStyle>
          <a:p>
            <a:pPr>
              <a:defRPr/>
            </a:pPr>
            <a:fld id="{E7737A01-FEA2-4FFE-840E-BF77F96DFB4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20000"/>
              </a:spcBef>
              <a:buFontTx/>
              <a:buChar char="-"/>
              <a:defRPr/>
            </a:lvl1pPr>
          </a:lstStyle>
          <a:p>
            <a:pPr>
              <a:defRPr/>
            </a:pPr>
            <a:fld id="{597C407E-D89E-4E93-9A1C-354B01E755D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" y="71454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8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F5C6B-2040-40A1-BFA6-A966E8FAE476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836613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3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20000"/>
              </a:spcBef>
              <a:buFontTx/>
              <a:buChar char="-"/>
              <a:defRPr/>
            </a:lvl1pPr>
          </a:lstStyle>
          <a:p>
            <a:pPr>
              <a:defRPr/>
            </a:pPr>
            <a:fld id="{3E62398F-5984-4934-A04C-39050A21794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20000"/>
              </a:spcBef>
              <a:buFontTx/>
              <a:buChar char="-"/>
              <a:defRPr/>
            </a:lvl1pPr>
          </a:lstStyle>
          <a:p>
            <a:pPr>
              <a:defRPr/>
            </a:pPr>
            <a:fld id="{0947A530-7CCA-45D3-9053-C7A9948125D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20000"/>
              </a:spcBef>
              <a:buFontTx/>
              <a:buChar char="-"/>
              <a:defRPr/>
            </a:lvl1pPr>
          </a:lstStyle>
          <a:p>
            <a:pPr>
              <a:defRPr/>
            </a:pPr>
            <a:fld id="{E11D6D64-97B9-4B83-BCDF-B2E530F0849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20000"/>
              </a:spcBef>
              <a:buFontTx/>
              <a:buChar char="-"/>
              <a:defRPr/>
            </a:lvl1pPr>
          </a:lstStyle>
          <a:p>
            <a:pPr>
              <a:defRPr/>
            </a:pPr>
            <a:fld id="{8254F61E-7FDA-40AA-9627-5C4636953C2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3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20000"/>
              </a:spcBef>
              <a:buFontTx/>
              <a:buChar char="-"/>
              <a:defRPr/>
            </a:lvl1pPr>
          </a:lstStyle>
          <a:p>
            <a:pPr>
              <a:defRPr/>
            </a:pPr>
            <a:fld id="{F1DBBFFA-5470-4717-9E3C-B2DA0D2EB55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20000"/>
              </a:spcBef>
              <a:buFontTx/>
              <a:buChar char="-"/>
              <a:defRPr/>
            </a:lvl1pPr>
          </a:lstStyle>
          <a:p>
            <a:pPr>
              <a:defRPr/>
            </a:pPr>
            <a:fld id="{42907FAB-D5DE-45DA-825E-DEA96E573A0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20000"/>
              </a:spcBef>
              <a:buFontTx/>
              <a:buChar char="-"/>
              <a:defRPr/>
            </a:lvl1pPr>
          </a:lstStyle>
          <a:p>
            <a:pPr>
              <a:defRPr/>
            </a:pPr>
            <a:fld id="{883D57A8-0170-4596-87B4-308D041A624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70725" y="71438"/>
            <a:ext cx="23383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5563" y="71438"/>
            <a:ext cx="6862762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spcBef>
                <a:spcPct val="20000"/>
              </a:spcBef>
              <a:buFontTx/>
              <a:buChar char="-"/>
              <a:defRPr/>
            </a:lvl1pPr>
          </a:lstStyle>
          <a:p>
            <a:pPr>
              <a:defRPr/>
            </a:pPr>
            <a:fld id="{8FA6F0B6-6A9E-4672-BC64-09C1475E534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831" y="2130439"/>
            <a:ext cx="8418751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662" y="3886200"/>
            <a:ext cx="69330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spcBef>
                <a:spcPct val="0"/>
              </a:spcBef>
              <a:buFontTx/>
              <a:buNone/>
              <a:defRPr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D2C19F49-C53C-4E78-B3BD-B230CECCA1CD}" type="datetimeFigureOut">
              <a:rPr lang="ko-KR" altLang="en-US" smtClean="0"/>
              <a:pPr>
                <a:defRPr/>
              </a:pPr>
              <a:t>2015-08-06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384550" y="6356350"/>
            <a:ext cx="3135313" cy="365125"/>
          </a:xfrm>
          <a:prstGeom prst="rect">
            <a:avLst/>
          </a:prstGeom>
        </p:spPr>
        <p:txBody>
          <a:bodyPr/>
          <a:lstStyle>
            <a:lvl1pPr>
              <a:spcBef>
                <a:spcPct val="0"/>
              </a:spcBef>
              <a:buFontTx/>
              <a:buNone/>
              <a:defRPr b="1">
                <a:solidFill>
                  <a:srgbClr val="000000"/>
                </a:solidFill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spcBef>
                <a:spcPct val="20000"/>
              </a:spcBef>
              <a:buFontTx/>
              <a:buChar char="-"/>
              <a:defRPr/>
            </a:lvl1pPr>
          </a:lstStyle>
          <a:p>
            <a:pPr>
              <a:defRPr/>
            </a:pPr>
            <a:fld id="{FEF35327-3AB1-497A-A1FE-24CC0D6BC4A6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5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5" y="2130435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" y="71454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8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8EFFA-AB4B-434F-945B-31C903885A6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A4C5BB-E4EA-4764-8044-C7DFE2B924F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FAA73B-A074-4405-940E-18896DCD9896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53382-68CD-47E1-897C-F699A655DD4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5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5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5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93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93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E09384-1B89-409F-84DF-7BF851F9A58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897D70-2A3D-4BA7-94BA-16EA18DFF51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AFA7F3-441B-413C-BCAC-31C0682E71C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8" y="27306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8EA950-613E-4CAB-BAD5-C4FE48F19D7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A99CEA-BCA9-4E46-A301-CD6F7DAC814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1B5E68-2A0B-479B-985D-7889D88153C6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30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4214F63-15A3-47BD-BDF5-FD5C98D3A6E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18513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261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AF378-050B-4B68-9F6C-D3704DB49B83}" type="datetimeFigureOut">
              <a:rPr lang="ko-KR" altLang="en-US" smtClean="0"/>
              <a:pPr/>
              <a:t>2015-08-06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CF0FF-3659-4B66-BEAB-FB063F2C3F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5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BED8D5-F7EF-4823-AFFE-7BEAF6D66FC6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65E1E5-A325-4F06-92BB-F7FB05022E7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5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E2BA9D-9FD3-466C-B119-9BA5431FE9C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8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8" y="2130441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4FDC92-3132-4E6C-A791-A079611801A2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6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965124-CE49-4BDB-A66C-11BFCAD9B7BC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8" y="836614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21B728-46B7-4842-B970-3CDD2D87ABB1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8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8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8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96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96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67E5F3-D3EC-4B26-8060-F0BA586EDC96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7B6DED-50D1-4057-A435-BB4DEF010B2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CF56360-E0C2-4652-8E59-7340B6A1526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AF378-050B-4B68-9F6C-D3704DB49B83}" type="datetimeFigureOut">
              <a:rPr lang="ko-KR" altLang="en-US" smtClean="0"/>
              <a:pPr/>
              <a:t>2015-08-06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CF0FF-3659-4B66-BEAB-FB063F2C3F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21" y="273066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C25FA4-907C-458E-AD46-F404FBF90B83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1F9EEE-4B9F-4002-A9D4-83732D339053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845699-CD82-48D8-8511-6B2A4678B0F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33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BB17C98-759B-463E-98CD-E8359201C0EC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8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D14A55-B6EA-43E6-A279-724EC3E135F1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" y="71454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8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1B6BC9-1539-4B1B-80CC-5C99A7DBB272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" y="71454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8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167378-0C9A-45C0-BFE1-E745FBAB0A06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5D9019-8170-4C62-80B2-91358CD527AB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59D1BC-DCB9-4F4B-AD7F-2C9EEE47D37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20E14-2D28-4FBA-939D-5190AE0965C5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AF378-050B-4B68-9F6C-D3704DB49B83}" type="datetimeFigureOut">
              <a:rPr lang="ko-KR" altLang="en-US" smtClean="0"/>
              <a:pPr/>
              <a:t>2015-08-06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CF0FF-3659-4B66-BEAB-FB063F2C3F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728841-B6F6-4A63-855D-58DFDF77F3ED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4E42D3-36D9-48F7-BA8E-EA748AB9CC67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5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7B036-49DD-4DCB-A2AE-C43A6877C0F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3" descr="마무리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9012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8" descr="Untitled-1 copy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688" y="6000750"/>
            <a:ext cx="2381250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5"/>
          <p:cNvSpPr txBox="1">
            <a:spLocks noChangeArrowheads="1"/>
          </p:cNvSpPr>
          <p:nvPr userDrawn="1"/>
        </p:nvSpPr>
        <p:spPr bwMode="auto">
          <a:xfrm>
            <a:off x="836613" y="1598613"/>
            <a:ext cx="680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6000" dirty="0">
                <a:solidFill>
                  <a:prstClr val="white"/>
                </a:solidFill>
                <a:ea typeface="HY헤드라인M" pitchFamily="18" charset="-127"/>
              </a:rPr>
              <a:t>감사합니다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35" y="1600207"/>
            <a:ext cx="437444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4749" y="1600207"/>
            <a:ext cx="437617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부제목 2"/>
          <p:cNvSpPr>
            <a:spLocks noGrp="1"/>
          </p:cNvSpPr>
          <p:nvPr>
            <p:ph type="subTitle" idx="13"/>
          </p:nvPr>
        </p:nvSpPr>
        <p:spPr>
          <a:xfrm>
            <a:off x="1485667" y="3886200"/>
            <a:ext cx="6933089" cy="1752600"/>
          </a:xfrm>
        </p:spPr>
        <p:txBody>
          <a:bodyPr rtlCol="0">
            <a:normAutofit/>
          </a:bodyPr>
          <a:lstStyle/>
          <a:p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4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buFontTx/>
              <a:buChar char="-"/>
              <a:defRPr>
                <a:ea typeface="HY헤드라인M" pitchFamily="18" charset="-127"/>
              </a:defRPr>
            </a:lvl1pPr>
          </a:lstStyle>
          <a:p>
            <a:pPr>
              <a:defRPr/>
            </a:pPr>
            <a:fld id="{AA777810-4047-4C66-99F7-B9C159B4B584}" type="datetimeFigureOut">
              <a:rPr lang="ko-KR" altLang="en-US" smtClean="0">
                <a:solidFill>
                  <a:srgbClr val="000000"/>
                </a:solidFill>
              </a:rPr>
              <a:pPr>
                <a:defRPr/>
              </a:pPr>
              <a:t>2015-08-06</a:t>
            </a:fld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5"/>
          </p:nvPr>
        </p:nvSpPr>
        <p:spPr>
          <a:xfrm>
            <a:off x="3384550" y="6356350"/>
            <a:ext cx="3135313" cy="365125"/>
          </a:xfrm>
          <a:prstGeom prst="rect">
            <a:avLst/>
          </a:prstGeom>
        </p:spPr>
        <p:txBody>
          <a:bodyPr/>
          <a:lstStyle>
            <a:lvl1pPr>
              <a:spcBef>
                <a:spcPct val="20000"/>
              </a:spcBef>
              <a:buFontTx/>
              <a:buChar char="-"/>
              <a:defRPr>
                <a:ea typeface="HY헤드라인M" pitchFamily="18" charset="-127"/>
              </a:defRPr>
            </a:lvl1pPr>
          </a:lstStyle>
          <a:p>
            <a:pPr>
              <a:defRPr/>
            </a:pPr>
            <a:endParaRPr lang="ko-KR" altLang="en-US" dirty="0">
              <a:solidFill>
                <a:srgbClr val="000000"/>
              </a:solidFill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BED2CBB0-A9DD-462A-8CDF-CEB622E6FC5B}" type="slidenum">
              <a:rPr lang="ko-KR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8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8" y="2130441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B040E-FF73-4627-A3F8-2C00D7AE79BF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6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7A236-9DE8-4BC5-B671-AB9B2969121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8" y="836614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796DA-55B4-4029-8364-36CD6292EA93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8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8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8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96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96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9E15A-F24A-4188-BAF5-2B4BD150687F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BFE620-5AC7-4BE0-8D14-ADEDF3C1E0D6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799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AF378-050B-4B68-9F6C-D3704DB49B83}" type="datetimeFigureOut">
              <a:rPr lang="ko-KR" altLang="en-US" smtClean="0"/>
              <a:pPr/>
              <a:t>2015-08-06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CF0FF-3659-4B66-BEAB-FB063F2C3F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F6707-FDF0-4E3B-9F4E-EC01C9DF94F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21" y="273066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471FE-D74A-4BD1-AEFC-BEC8D380081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E7B983-4F52-4865-99ED-08EEA93C486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C0AB1-D610-4F67-BBC4-B1438B582EDC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33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E2FA5B-AA0E-4D8A-930D-E3DAA2FCEE3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8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05AE66-4BB8-405F-B006-5FA29B34545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" y="71454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8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F5C6B-2040-40A1-BFA6-A966E8FAE476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" y="71454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8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8EFFA-AB4B-434F-945B-31C903885A69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5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5" y="2130435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F0512-3A28-4EDF-8224-726C3E9D470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B040E-FF73-4627-A3F8-2C00D7AE79B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AF378-050B-4B68-9F6C-D3704DB49B83}" type="datetimeFigureOut">
              <a:rPr lang="ko-KR" altLang="en-US" smtClean="0"/>
              <a:pPr/>
              <a:t>2015-08-06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CF0FF-3659-4B66-BEAB-FB063F2C3F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D7A21-72ED-43C8-88A0-18B47EF046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CA67F-BA45-4083-988F-3CB2F1F63AC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5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5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5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93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93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9E070-4074-44E3-AF06-30451F62D87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76D7E-AA64-4316-85E8-934146F38BF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C03DC-6971-42F5-BE54-A6A0D8D9116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8" y="27306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3A5BE1-5639-460A-BD9F-D51D3A58423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0BFDF4-FA01-4BA5-B550-0B03279253C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39024D-72CE-4399-B335-860C5C212EA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30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C04FC-8692-4A6C-A8FB-9E42FA776B1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5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3D9AE-A0A2-445F-8544-2574D25B3B3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AF378-050B-4B68-9F6C-D3704DB49B83}" type="datetimeFigureOut">
              <a:rPr lang="ko-KR" altLang="en-US" smtClean="0"/>
              <a:pPr/>
              <a:t>2015-08-06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CF0FF-3659-4B66-BEAB-FB063F2C3F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DECF2-0C0E-43CB-A2FC-4F028327C04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5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6E134-CB48-4621-B483-630D7D72F53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56A52B-9445-43C9-A743-76ED00AB360D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D4677A-99B5-4DCF-A1BE-1647A378A8F8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F28872-483F-4BBA-9E1C-0B5CC65B754B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C02C4-5BA6-45E2-969D-3CA4CBF73BF3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329B24-A75E-49AF-B71C-10567AE1F977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5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FFF2E6-3CFC-43BF-9EEA-19CFFF27C67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3" descr="마무리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9012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8" descr="Untitled-1 copy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688" y="6000750"/>
            <a:ext cx="2381250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5"/>
          <p:cNvSpPr txBox="1">
            <a:spLocks noChangeArrowheads="1"/>
          </p:cNvSpPr>
          <p:nvPr userDrawn="1"/>
        </p:nvSpPr>
        <p:spPr bwMode="auto">
          <a:xfrm>
            <a:off x="836613" y="1598613"/>
            <a:ext cx="680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6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감사합니다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35" y="1600207"/>
            <a:ext cx="437444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4749" y="1600207"/>
            <a:ext cx="437617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부제목 2"/>
          <p:cNvSpPr>
            <a:spLocks noGrp="1"/>
          </p:cNvSpPr>
          <p:nvPr>
            <p:ph type="subTitle" idx="13"/>
          </p:nvPr>
        </p:nvSpPr>
        <p:spPr>
          <a:xfrm>
            <a:off x="1485667" y="3886200"/>
            <a:ext cx="6933089" cy="1752600"/>
          </a:xfrm>
        </p:spPr>
        <p:txBody>
          <a:bodyPr rtlCol="0">
            <a:normAutofit/>
          </a:bodyPr>
          <a:lstStyle/>
          <a:p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4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spcBef>
                <a:spcPct val="20000"/>
              </a:spcBef>
              <a:defRPr/>
            </a:pPr>
            <a:fld id="{55AAB548-66FB-47BF-BA9E-FF48A1276132}" type="datetimeFigureOut">
              <a:rPr lang="ko-KR" altLang="en-US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>
                <a:spcBef>
                  <a:spcPct val="20000"/>
                </a:spcBef>
                <a:defRPr/>
              </a:pPr>
              <a:t>2015-08-06</a:t>
            </a:fld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5"/>
          </p:nvPr>
        </p:nvSpPr>
        <p:spPr>
          <a:xfrm>
            <a:off x="3384550" y="6356350"/>
            <a:ext cx="3135313" cy="365125"/>
          </a:xfrm>
          <a:prstGeom prst="rect">
            <a:avLst/>
          </a:prstGeom>
        </p:spPr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spcBef>
                <a:spcPct val="20000"/>
              </a:spcBef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22B548D8-578D-4A38-8BE9-D12A92F0CD90}" type="slidenum">
              <a:rPr lang="ko-KR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56A52B-9445-43C9-A743-76ED00AB360D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AF378-050B-4B68-9F6C-D3704DB49B83}" type="datetimeFigureOut">
              <a:rPr lang="ko-KR" altLang="en-US" smtClean="0"/>
              <a:pPr/>
              <a:t>2015-08-06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CF0FF-3659-4B66-BEAB-FB063F2C3F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D4677A-99B5-4DCF-A1BE-1647A378A8F8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F28872-483F-4BBA-9E1C-0B5CC65B754B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C02C4-5BA6-45E2-969D-3CA4CBF73BF3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329B24-A75E-49AF-B71C-10567AE1F977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5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FFF2E6-3CFC-43BF-9EEA-19CFFF27C67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3" descr="마무리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9012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8" descr="Untitled-1 copy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688" y="6000750"/>
            <a:ext cx="2381250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5"/>
          <p:cNvSpPr txBox="1">
            <a:spLocks noChangeArrowheads="1"/>
          </p:cNvSpPr>
          <p:nvPr userDrawn="1"/>
        </p:nvSpPr>
        <p:spPr bwMode="auto">
          <a:xfrm>
            <a:off x="836613" y="1598613"/>
            <a:ext cx="680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6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감사합니다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35" y="1600207"/>
            <a:ext cx="437444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4749" y="1600207"/>
            <a:ext cx="437617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부제목 2"/>
          <p:cNvSpPr>
            <a:spLocks noGrp="1"/>
          </p:cNvSpPr>
          <p:nvPr>
            <p:ph type="subTitle" idx="13"/>
          </p:nvPr>
        </p:nvSpPr>
        <p:spPr>
          <a:xfrm>
            <a:off x="1485667" y="3886200"/>
            <a:ext cx="6933089" cy="1752600"/>
          </a:xfrm>
        </p:spPr>
        <p:txBody>
          <a:bodyPr rtlCol="0">
            <a:normAutofit/>
          </a:bodyPr>
          <a:lstStyle/>
          <a:p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4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spcBef>
                <a:spcPct val="20000"/>
              </a:spcBef>
              <a:defRPr/>
            </a:pPr>
            <a:fld id="{55AAB548-66FB-47BF-BA9E-FF48A1276132}" type="datetimeFigureOut">
              <a:rPr lang="ko-KR" altLang="en-US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>
                <a:spcBef>
                  <a:spcPct val="20000"/>
                </a:spcBef>
                <a:defRPr/>
              </a:pPr>
              <a:t>2015-08-06</a:t>
            </a:fld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5"/>
          </p:nvPr>
        </p:nvSpPr>
        <p:spPr>
          <a:xfrm>
            <a:off x="3384550" y="6356350"/>
            <a:ext cx="3135313" cy="365125"/>
          </a:xfrm>
          <a:prstGeom prst="rect">
            <a:avLst/>
          </a:prstGeom>
        </p:spPr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spcBef>
                <a:spcPct val="20000"/>
              </a:spcBef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22B548D8-578D-4A38-8BE9-D12A92F0CD90}" type="slidenum">
              <a:rPr lang="ko-KR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56A52B-9445-43C9-A743-76ED00AB360D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D4677A-99B5-4DCF-A1BE-1647A378A8F8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F28872-483F-4BBA-9E1C-0B5CC65B754B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C02C4-5BA6-45E2-969D-3CA4CBF73BF3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3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AF378-050B-4B68-9F6C-D3704DB49B83}" type="datetimeFigureOut">
              <a:rPr lang="ko-KR" altLang="en-US" smtClean="0"/>
              <a:pPr/>
              <a:t>2015-08-06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CF0FF-3659-4B66-BEAB-FB063F2C3F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329B24-A75E-49AF-B71C-10567AE1F977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5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FFF2E6-3CFC-43BF-9EEA-19CFFF27C67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3" descr="마무리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9012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8" descr="Untitled-1 copy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688" y="6000750"/>
            <a:ext cx="2381250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5"/>
          <p:cNvSpPr txBox="1">
            <a:spLocks noChangeArrowheads="1"/>
          </p:cNvSpPr>
          <p:nvPr userDrawn="1"/>
        </p:nvSpPr>
        <p:spPr bwMode="auto">
          <a:xfrm>
            <a:off x="836613" y="1598613"/>
            <a:ext cx="680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6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감사합니다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35" y="1600207"/>
            <a:ext cx="437444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4749" y="1600207"/>
            <a:ext cx="437617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부제목 2"/>
          <p:cNvSpPr>
            <a:spLocks noGrp="1"/>
          </p:cNvSpPr>
          <p:nvPr>
            <p:ph type="subTitle" idx="13"/>
          </p:nvPr>
        </p:nvSpPr>
        <p:spPr>
          <a:xfrm>
            <a:off x="1485667" y="3886200"/>
            <a:ext cx="6933089" cy="1752600"/>
          </a:xfrm>
        </p:spPr>
        <p:txBody>
          <a:bodyPr rtlCol="0">
            <a:normAutofit/>
          </a:bodyPr>
          <a:lstStyle/>
          <a:p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4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spcBef>
                <a:spcPct val="20000"/>
              </a:spcBef>
              <a:defRPr/>
            </a:pPr>
            <a:fld id="{55AAB548-66FB-47BF-BA9E-FF48A1276132}" type="datetimeFigureOut">
              <a:rPr lang="ko-KR" altLang="en-US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>
                <a:spcBef>
                  <a:spcPct val="20000"/>
                </a:spcBef>
                <a:defRPr/>
              </a:pPr>
              <a:t>2015-08-06</a:t>
            </a:fld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5"/>
          </p:nvPr>
        </p:nvSpPr>
        <p:spPr>
          <a:xfrm>
            <a:off x="3384550" y="6356350"/>
            <a:ext cx="3135313" cy="365125"/>
          </a:xfrm>
          <a:prstGeom prst="rect">
            <a:avLst/>
          </a:prstGeom>
        </p:spPr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spcBef>
                <a:spcPct val="20000"/>
              </a:spcBef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22B548D8-578D-4A38-8BE9-D12A92F0CD90}" type="slidenum">
              <a:rPr lang="ko-KR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56A52B-9445-43C9-A743-76ED00AB360D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D4677A-99B5-4DCF-A1BE-1647A378A8F8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F28872-483F-4BBA-9E1C-0B5CC65B754B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C02C4-5BA6-45E2-969D-3CA4CBF73BF3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329B24-A75E-49AF-B71C-10567AE1F977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5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FFF2E6-3CFC-43BF-9EEA-19CFFF27C67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3" descr="마무리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9012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8" descr="Untitled-1 copy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688" y="6000750"/>
            <a:ext cx="2381250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5"/>
          <p:cNvSpPr txBox="1">
            <a:spLocks noChangeArrowheads="1"/>
          </p:cNvSpPr>
          <p:nvPr userDrawn="1"/>
        </p:nvSpPr>
        <p:spPr bwMode="auto">
          <a:xfrm>
            <a:off x="836613" y="1598613"/>
            <a:ext cx="680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6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감사합니다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35" y="1600207"/>
            <a:ext cx="437444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4749" y="1600207"/>
            <a:ext cx="437617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부제목 2"/>
          <p:cNvSpPr>
            <a:spLocks noGrp="1"/>
          </p:cNvSpPr>
          <p:nvPr>
            <p:ph type="subTitle" idx="13"/>
          </p:nvPr>
        </p:nvSpPr>
        <p:spPr>
          <a:xfrm>
            <a:off x="1485667" y="3886200"/>
            <a:ext cx="6933089" cy="1752600"/>
          </a:xfrm>
        </p:spPr>
        <p:txBody>
          <a:bodyPr rtlCol="0">
            <a:normAutofit/>
          </a:bodyPr>
          <a:lstStyle/>
          <a:p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4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spcBef>
                <a:spcPct val="20000"/>
              </a:spcBef>
              <a:defRPr/>
            </a:pPr>
            <a:fld id="{55AAB548-66FB-47BF-BA9E-FF48A1276132}" type="datetimeFigureOut">
              <a:rPr lang="ko-KR" altLang="en-US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>
                <a:spcBef>
                  <a:spcPct val="20000"/>
                </a:spcBef>
                <a:defRPr/>
              </a:pPr>
              <a:t>2015-08-06</a:t>
            </a:fld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5"/>
          </p:nvPr>
        </p:nvSpPr>
        <p:spPr>
          <a:xfrm>
            <a:off x="3384550" y="6356350"/>
            <a:ext cx="3135313" cy="365125"/>
          </a:xfrm>
          <a:prstGeom prst="rect">
            <a:avLst/>
          </a:prstGeom>
        </p:spPr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spcBef>
                <a:spcPct val="20000"/>
              </a:spcBef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22B548D8-578D-4A38-8BE9-D12A92F0CD90}" type="slidenum">
              <a:rPr lang="ko-KR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AF378-050B-4B68-9F6C-D3704DB49B83}" type="datetimeFigureOut">
              <a:rPr lang="ko-KR" altLang="en-US" smtClean="0"/>
              <a:pPr/>
              <a:t>2015-08-06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CF0FF-3659-4B66-BEAB-FB063F2C3F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56A52B-9445-43C9-A743-76ED00AB360D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D4677A-99B5-4DCF-A1BE-1647A378A8F8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F28872-483F-4BBA-9E1C-0B5CC65B754B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C02C4-5BA6-45E2-969D-3CA4CBF73BF3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329B24-A75E-49AF-B71C-10567AE1F977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5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FFF2E6-3CFC-43BF-9EEA-19CFFF27C67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3" descr="마무리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9012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8" descr="Untitled-1 copy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688" y="6000750"/>
            <a:ext cx="2381250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5"/>
          <p:cNvSpPr txBox="1">
            <a:spLocks noChangeArrowheads="1"/>
          </p:cNvSpPr>
          <p:nvPr userDrawn="1"/>
        </p:nvSpPr>
        <p:spPr bwMode="auto">
          <a:xfrm>
            <a:off x="836613" y="1598613"/>
            <a:ext cx="680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6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감사합니다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35" y="1600207"/>
            <a:ext cx="437444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4749" y="1600207"/>
            <a:ext cx="437617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부제목 2"/>
          <p:cNvSpPr>
            <a:spLocks noGrp="1"/>
          </p:cNvSpPr>
          <p:nvPr>
            <p:ph type="subTitle" idx="13"/>
          </p:nvPr>
        </p:nvSpPr>
        <p:spPr>
          <a:xfrm>
            <a:off x="1485667" y="3886200"/>
            <a:ext cx="6933089" cy="1752600"/>
          </a:xfrm>
        </p:spPr>
        <p:txBody>
          <a:bodyPr rtlCol="0">
            <a:normAutofit/>
          </a:bodyPr>
          <a:lstStyle/>
          <a:p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4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spcBef>
                <a:spcPct val="20000"/>
              </a:spcBef>
              <a:defRPr/>
            </a:pPr>
            <a:fld id="{55AAB548-66FB-47BF-BA9E-FF48A1276132}" type="datetimeFigureOut">
              <a:rPr lang="ko-KR" altLang="en-US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>
                <a:spcBef>
                  <a:spcPct val="20000"/>
                </a:spcBef>
                <a:defRPr/>
              </a:pPr>
              <a:t>2015-08-06</a:t>
            </a:fld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5"/>
          </p:nvPr>
        </p:nvSpPr>
        <p:spPr>
          <a:xfrm>
            <a:off x="3384550" y="6356350"/>
            <a:ext cx="3135313" cy="365125"/>
          </a:xfrm>
          <a:prstGeom prst="rect">
            <a:avLst/>
          </a:prstGeom>
        </p:spPr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spcBef>
                <a:spcPct val="20000"/>
              </a:spcBef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22B548D8-578D-4A38-8BE9-D12A92F0CD90}" type="slidenum">
              <a:rPr lang="ko-KR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56A52B-9445-43C9-A743-76ED00AB360D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D4677A-99B5-4DCF-A1BE-1647A378A8F8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F28872-483F-4BBA-9E1C-0B5CC65B754B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AF378-050B-4B68-9F6C-D3704DB49B83}" type="datetimeFigureOut">
              <a:rPr lang="ko-KR" altLang="en-US" smtClean="0"/>
              <a:pPr/>
              <a:t>2015-08-06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CF0FF-3659-4B66-BEAB-FB063F2C3F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C02C4-5BA6-45E2-969D-3CA4CBF73BF3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329B24-A75E-49AF-B71C-10567AE1F977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5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FFF2E6-3CFC-43BF-9EEA-19CFFF27C67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3" descr="마무리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9012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8" descr="Untitled-1 copy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688" y="6000750"/>
            <a:ext cx="2381250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5"/>
          <p:cNvSpPr txBox="1">
            <a:spLocks noChangeArrowheads="1"/>
          </p:cNvSpPr>
          <p:nvPr userDrawn="1"/>
        </p:nvSpPr>
        <p:spPr bwMode="auto">
          <a:xfrm>
            <a:off x="836613" y="1598613"/>
            <a:ext cx="680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6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감사합니다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35" y="1600207"/>
            <a:ext cx="437444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4749" y="1600207"/>
            <a:ext cx="437617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부제목 2"/>
          <p:cNvSpPr>
            <a:spLocks noGrp="1"/>
          </p:cNvSpPr>
          <p:nvPr>
            <p:ph type="subTitle" idx="13"/>
          </p:nvPr>
        </p:nvSpPr>
        <p:spPr>
          <a:xfrm>
            <a:off x="1485667" y="3886200"/>
            <a:ext cx="6933089" cy="1752600"/>
          </a:xfrm>
        </p:spPr>
        <p:txBody>
          <a:bodyPr rtlCol="0">
            <a:normAutofit/>
          </a:bodyPr>
          <a:lstStyle/>
          <a:p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4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spcBef>
                <a:spcPct val="20000"/>
              </a:spcBef>
              <a:defRPr/>
            </a:pPr>
            <a:fld id="{55AAB548-66FB-47BF-BA9E-FF48A1276132}" type="datetimeFigureOut">
              <a:rPr lang="ko-KR" altLang="en-US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>
                <a:spcBef>
                  <a:spcPct val="20000"/>
                </a:spcBef>
                <a:defRPr/>
              </a:pPr>
              <a:t>2015-08-06</a:t>
            </a:fld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5"/>
          </p:nvPr>
        </p:nvSpPr>
        <p:spPr>
          <a:xfrm>
            <a:off x="3384550" y="6356350"/>
            <a:ext cx="3135313" cy="365125"/>
          </a:xfrm>
          <a:prstGeom prst="rect">
            <a:avLst/>
          </a:prstGeom>
        </p:spPr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spcBef>
                <a:spcPct val="20000"/>
              </a:spcBef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22B548D8-578D-4A38-8BE9-D12A92F0CD90}" type="slidenum">
              <a:rPr lang="ko-KR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56A52B-9445-43C9-A743-76ED00AB360D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D4677A-99B5-4DCF-A1BE-1647A378A8F8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F28872-483F-4BBA-9E1C-0B5CC65B754B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C02C4-5BA6-45E2-969D-3CA4CBF73BF3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329B24-A75E-49AF-B71C-10567AE1F977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5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FFF2E6-3CFC-43BF-9EEA-19CFFF27C67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7263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AF378-050B-4B68-9F6C-D3704DB49B83}" type="datetimeFigureOut">
              <a:rPr lang="ko-KR" altLang="en-US" smtClean="0"/>
              <a:pPr/>
              <a:t>2015-08-06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CF0FF-3659-4B66-BEAB-FB063F2C3F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3" descr="마무리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9012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8" descr="Untitled-1 copy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688" y="6000750"/>
            <a:ext cx="2381250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5"/>
          <p:cNvSpPr txBox="1">
            <a:spLocks noChangeArrowheads="1"/>
          </p:cNvSpPr>
          <p:nvPr userDrawn="1"/>
        </p:nvSpPr>
        <p:spPr bwMode="auto">
          <a:xfrm>
            <a:off x="836613" y="1598613"/>
            <a:ext cx="680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6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감사합니다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35" y="1600207"/>
            <a:ext cx="437444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4749" y="1600207"/>
            <a:ext cx="437617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부제목 2"/>
          <p:cNvSpPr>
            <a:spLocks noGrp="1"/>
          </p:cNvSpPr>
          <p:nvPr>
            <p:ph type="subTitle" idx="13"/>
          </p:nvPr>
        </p:nvSpPr>
        <p:spPr>
          <a:xfrm>
            <a:off x="1485667" y="3886200"/>
            <a:ext cx="6933089" cy="1752600"/>
          </a:xfrm>
        </p:spPr>
        <p:txBody>
          <a:bodyPr rtlCol="0">
            <a:normAutofit/>
          </a:bodyPr>
          <a:lstStyle/>
          <a:p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4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spcBef>
                <a:spcPct val="20000"/>
              </a:spcBef>
              <a:defRPr/>
            </a:pPr>
            <a:fld id="{55AAB548-66FB-47BF-BA9E-FF48A1276132}" type="datetimeFigureOut">
              <a:rPr lang="ko-KR" altLang="en-US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>
                <a:spcBef>
                  <a:spcPct val="20000"/>
                </a:spcBef>
                <a:defRPr/>
              </a:pPr>
              <a:t>2015-08-06</a:t>
            </a:fld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5"/>
          </p:nvPr>
        </p:nvSpPr>
        <p:spPr>
          <a:xfrm>
            <a:off x="3384550" y="6356350"/>
            <a:ext cx="3135313" cy="365125"/>
          </a:xfrm>
          <a:prstGeom prst="rect">
            <a:avLst/>
          </a:prstGeom>
        </p:spPr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spcBef>
                <a:spcPct val="20000"/>
              </a:spcBef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22B548D8-578D-4A38-8BE9-D12A92F0CD90}" type="slidenum">
              <a:rPr lang="ko-KR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56A52B-9445-43C9-A743-76ED00AB360D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300412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D4677A-99B5-4DCF-A1BE-1647A378A8F8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97946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F28872-483F-4BBA-9E1C-0B5CC65B754B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613068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C02C4-5BA6-45E2-969D-3CA4CBF73BF3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1139616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329B24-A75E-49AF-B71C-10567AE1F977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08992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5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FFF2E6-3CFC-43BF-9EEA-19CFFF27C67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015149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3" descr="마무리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9012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8" descr="Untitled-1 copy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688" y="6000750"/>
            <a:ext cx="2381250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5"/>
          <p:cNvSpPr txBox="1">
            <a:spLocks noChangeArrowheads="1"/>
          </p:cNvSpPr>
          <p:nvPr userDrawn="1"/>
        </p:nvSpPr>
        <p:spPr bwMode="auto">
          <a:xfrm>
            <a:off x="836613" y="1598613"/>
            <a:ext cx="680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6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감사합니다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35" y="1600207"/>
            <a:ext cx="437444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4749" y="1600207"/>
            <a:ext cx="437617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부제목 2"/>
          <p:cNvSpPr>
            <a:spLocks noGrp="1"/>
          </p:cNvSpPr>
          <p:nvPr>
            <p:ph type="subTitle" idx="13"/>
          </p:nvPr>
        </p:nvSpPr>
        <p:spPr>
          <a:xfrm>
            <a:off x="1485667" y="3886200"/>
            <a:ext cx="6933089" cy="1752600"/>
          </a:xfrm>
        </p:spPr>
        <p:txBody>
          <a:bodyPr rtlCol="0">
            <a:normAutofit/>
          </a:bodyPr>
          <a:lstStyle/>
          <a:p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4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spcBef>
                <a:spcPct val="20000"/>
              </a:spcBef>
              <a:defRPr/>
            </a:pPr>
            <a:fld id="{55AAB548-66FB-47BF-BA9E-FF48A1276132}" type="datetimeFigureOut">
              <a:rPr lang="ko-KR" altLang="en-US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>
                <a:spcBef>
                  <a:spcPct val="20000"/>
                </a:spcBef>
                <a:defRPr/>
              </a:pPr>
              <a:t>2015-08-06</a:t>
            </a:fld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5"/>
          </p:nvPr>
        </p:nvSpPr>
        <p:spPr>
          <a:xfrm>
            <a:off x="3384550" y="6356350"/>
            <a:ext cx="3135313" cy="365125"/>
          </a:xfrm>
          <a:prstGeom prst="rect">
            <a:avLst/>
          </a:prstGeom>
        </p:spPr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spcBef>
                <a:spcPct val="20000"/>
              </a:spcBef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22B548D8-578D-4A38-8BE9-D12A92F0CD90}" type="slidenum">
              <a:rPr lang="ko-KR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412909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56A52B-9445-43C9-A743-76ED00AB360D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D4677A-99B5-4DCF-A1BE-1647A378A8F8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AF378-050B-4B68-9F6C-D3704DB49B83}" type="datetimeFigureOut">
              <a:rPr lang="ko-KR" altLang="en-US" smtClean="0"/>
              <a:pPr/>
              <a:t>2015-08-06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CF0FF-3659-4B66-BEAB-FB063F2C3F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F28872-483F-4BBA-9E1C-0B5CC65B754B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BC02C4-5BA6-45E2-969D-3CA4CBF73BF3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329B24-A75E-49AF-B71C-10567AE1F977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5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FFF2E6-3CFC-43BF-9EEA-19CFFF27C67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3" descr="마무리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88" y="0"/>
            <a:ext cx="9901237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그림 8" descr="Untitled-1 copy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8688" y="6000750"/>
            <a:ext cx="2381250" cy="423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5"/>
          <p:cNvSpPr txBox="1">
            <a:spLocks noChangeArrowheads="1"/>
          </p:cNvSpPr>
          <p:nvPr userDrawn="1"/>
        </p:nvSpPr>
        <p:spPr bwMode="auto">
          <a:xfrm>
            <a:off x="836613" y="1598613"/>
            <a:ext cx="6807200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kumimoji="0" lang="ko-KR" altLang="en-US" sz="6000" dirty="0">
                <a:solidFill>
                  <a:prstClr val="white"/>
                </a:solidFill>
                <a:latin typeface="HY헤드라인M" pitchFamily="18" charset="-127"/>
                <a:ea typeface="HY헤드라인M" pitchFamily="18" charset="-127"/>
              </a:rPr>
              <a:t>감사합니다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35" y="1600207"/>
            <a:ext cx="437444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4749" y="1600207"/>
            <a:ext cx="437617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8" name="부제목 2"/>
          <p:cNvSpPr>
            <a:spLocks noGrp="1"/>
          </p:cNvSpPr>
          <p:nvPr>
            <p:ph type="subTitle" idx="13"/>
          </p:nvPr>
        </p:nvSpPr>
        <p:spPr>
          <a:xfrm>
            <a:off x="1485667" y="3886200"/>
            <a:ext cx="6933089" cy="1752600"/>
          </a:xfrm>
        </p:spPr>
        <p:txBody>
          <a:bodyPr rtlCol="0">
            <a:normAutofit/>
          </a:bodyPr>
          <a:lstStyle/>
          <a:p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>
            <p:ph type="dt" sz="half" idx="14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spcBef>
                <a:spcPct val="20000"/>
              </a:spcBef>
              <a:defRPr/>
            </a:pPr>
            <a:fld id="{55AAB548-66FB-47BF-BA9E-FF48A1276132}" type="datetimeFigureOut">
              <a:rPr lang="ko-KR" altLang="en-US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pPr>
                <a:spcBef>
                  <a:spcPct val="20000"/>
                </a:spcBef>
                <a:defRPr/>
              </a:pPr>
              <a:t>2015-08-06</a:t>
            </a:fld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바닥글 개체 틀 4"/>
          <p:cNvSpPr>
            <a:spLocks noGrp="1"/>
          </p:cNvSpPr>
          <p:nvPr>
            <p:ph type="ftr" sz="quarter" idx="15"/>
          </p:nvPr>
        </p:nvSpPr>
        <p:spPr>
          <a:xfrm>
            <a:off x="3384550" y="6356350"/>
            <a:ext cx="3135313" cy="365125"/>
          </a:xfrm>
          <a:prstGeom prst="rect">
            <a:avLst/>
          </a:prstGeom>
        </p:spPr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spcBef>
                <a:spcPct val="20000"/>
              </a:spcBef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22B548D8-578D-4A38-8BE9-D12A92F0CD90}" type="slidenum">
              <a:rPr lang="ko-KR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ko-KR" altLang="en-US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5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5" y="2130435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F0512-3A28-4EDF-8224-726C3E9D470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D7A21-72ED-43C8-88A0-18B47EF046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CA67F-BA45-4083-988F-3CB2F1F63AC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5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5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5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93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93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9E070-4074-44E3-AF06-30451F62D87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834" y="2130445"/>
            <a:ext cx="8418751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665" y="3886200"/>
            <a:ext cx="69330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92B5368A-878E-4713-B48C-213DDBC79DAD}" type="datetime1">
              <a:rPr lang="ko-KR" altLang="en-US" smtClean="0"/>
              <a:pPr>
                <a:defRPr/>
              </a:pPr>
              <a:t>2015-08-06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8C583400-833C-4A72-A478-68BBB648BD5D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76D7E-AA64-4316-85E8-934146F38BF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C03DC-6971-42F5-BE54-A6A0D8D9116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8" y="27306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3A5BE1-5639-460A-BD9F-D51D3A58423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0BFDF4-FA01-4BA5-B550-0B03279253C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39024D-72CE-4399-B335-860C5C212EA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30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C04FC-8692-4A6C-A8FB-9E42FA776B1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5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3D9AE-A0A2-445F-8544-2574D25B3B3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DECF2-0C0E-43CB-A2FC-4F028327C04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5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6E134-CB48-4621-B483-630D7D72F53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5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5" y="2130435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581E8B1E-E371-4993-B657-3146A1764FF1}" type="datetime1">
              <a:rPr lang="ko-KR" altLang="en-US" smtClean="0"/>
              <a:pPr>
                <a:defRPr/>
              </a:pPr>
              <a:t>2015-08-06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D6A00D8B-6A4E-4112-8F72-C67E1E1FC2DC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F0512-3A28-4EDF-8224-726C3E9D470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D7A21-72ED-43C8-88A0-18B47EF046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CA67F-BA45-4083-988F-3CB2F1F63AC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5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5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5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93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93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9E070-4074-44E3-AF06-30451F62D87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76D7E-AA64-4316-85E8-934146F38BF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C03DC-6971-42F5-BE54-A6A0D8D9116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8" y="27306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3A5BE1-5639-460A-BD9F-D51D3A58423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0BFDF4-FA01-4BA5-B550-0B03279253C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39024D-72CE-4399-B335-860C5C212EA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30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C04FC-8692-4A6C-A8FB-9E42FA776B1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6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7A236-9DE8-4BC5-B671-AB9B2969121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383" y="4406919"/>
            <a:ext cx="841875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383" y="2906722"/>
            <a:ext cx="841875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D19EFBEC-8FE5-4CF1-9326-2307D35227A9}" type="datetime1">
              <a:rPr lang="ko-KR" altLang="en-US" smtClean="0"/>
              <a:pPr>
                <a:defRPr/>
              </a:pPr>
              <a:t>2015-08-06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AB0D8C19-9A1A-445A-9A17-4DD0D828A785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5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3D9AE-A0A2-445F-8544-2574D25B3B3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DECF2-0C0E-43CB-A2FC-4F028327C04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5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6E134-CB48-4621-B483-630D7D72F53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5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5" y="2130435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F0512-3A28-4EDF-8224-726C3E9D470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D7A21-72ED-43C8-88A0-18B47EF046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CA67F-BA45-4083-988F-3CB2F1F63AC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5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5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5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93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93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9E070-4074-44E3-AF06-30451F62D87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76D7E-AA64-4316-85E8-934146F38BF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C03DC-6971-42F5-BE54-A6A0D8D9116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233" y="1600207"/>
            <a:ext cx="437444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34747" y="1600207"/>
            <a:ext cx="437617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23A0F9DB-6C38-4946-BFBE-C0CADA7D6FDE}" type="datetime1">
              <a:rPr lang="ko-KR" altLang="en-US" smtClean="0"/>
              <a:pPr>
                <a:defRPr/>
              </a:pPr>
              <a:t>2015-08-06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C0EA8CD7-D6EE-4905-A87B-90C391109A33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8" y="27306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3A5BE1-5639-460A-BD9F-D51D3A58423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0BFDF4-FA01-4BA5-B550-0B03279253C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39024D-72CE-4399-B335-860C5C212EA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30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C04FC-8692-4A6C-A8FB-9E42FA776B1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5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3D9AE-A0A2-445F-8544-2574D25B3B3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DECF2-0C0E-43CB-A2FC-4F028327C04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5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6E134-CB48-4621-B483-630D7D72F53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3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3" y="2130431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49BC04-0214-4750-9CF7-4B1D0FC1F8C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E6C1E3-D9D3-4453-BE02-46C1E3BF939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229" y="274638"/>
            <a:ext cx="891397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220" y="1535113"/>
            <a:ext cx="437617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220" y="2174876"/>
            <a:ext cx="437617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1316" y="1535113"/>
            <a:ext cx="43778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1316" y="2174876"/>
            <a:ext cx="43778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E4520616-1490-4E55-B597-6E4F945572A8}" type="datetime1">
              <a:rPr lang="ko-KR" altLang="en-US" smtClean="0"/>
              <a:pPr>
                <a:defRPr/>
              </a:pPr>
              <a:t>2015-08-06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AD2DB4E4-BFEB-4339-9BFC-19811878B97C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3" y="836614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B7D27-73D3-4B1D-876B-9766E970BC7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3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3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91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91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87B1F9-2B92-424C-A1D3-6777F0E5C1D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0C8A6-6139-4B38-84BE-B0D76F92FDD6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1D533C-E48C-447B-B2C0-AE2FDA552B1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6" y="273056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2AD46A-8B52-4CDD-863E-F18FDF01ECE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597EA1-7DE0-4AC6-818C-7750EBD0B82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95111-1F56-4E0C-B7C6-7EC3CA40B9E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28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FA6D76-0DE0-4D28-B0D3-65AFEA97BBC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3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3AB8F-319B-4A2D-8728-2C95677578A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" y="71444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3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760E29-E67F-4A2A-A15F-2E2BBEB4DAD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25FCD049-7C2C-4A44-B5F6-64D330C99D82}" type="datetime1">
              <a:rPr lang="ko-KR" altLang="en-US" smtClean="0"/>
              <a:pPr>
                <a:defRPr/>
              </a:pPr>
              <a:t>2015-08-06</a:t>
            </a:fld>
            <a:endParaRPr lang="ko-KR" altLang="en-US" dirty="0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18D2E42A-9B4D-4CE1-B2FB-8CDEFFE70219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" y="71444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3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8EF51-A19B-473A-9469-E0857D1D837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5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5" y="2130435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F0512-3A28-4EDF-8224-726C3E9D470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D7A21-72ED-43C8-88A0-18B47EF046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CA67F-BA45-4083-988F-3CB2F1F63AC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5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5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5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93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93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9E070-4074-44E3-AF06-30451F62D87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76D7E-AA64-4316-85E8-934146F38BF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C03DC-6971-42F5-BE54-A6A0D8D9116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8" y="27306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3A5BE1-5639-460A-BD9F-D51D3A58423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0BFDF4-FA01-4BA5-B550-0B03279253C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29933DB5-2313-4230-8ABE-094589B8E3A1}" type="datetime1">
              <a:rPr lang="ko-KR" altLang="en-US" smtClean="0"/>
              <a:pPr>
                <a:defRPr/>
              </a:pPr>
              <a:t>2015-08-06</a:t>
            </a:fld>
            <a:endParaRPr lang="ko-KR" altLang="en-US" dirty="0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B3F5B870-A923-4338-987B-5E78DBD981F6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39024D-72CE-4399-B335-860C5C212EA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30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C04FC-8692-4A6C-A8FB-9E42FA776B1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5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3D9AE-A0A2-445F-8544-2574D25B3B3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DECF2-0C0E-43CB-A2FC-4F028327C04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5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6E134-CB48-4621-B483-630D7D72F53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5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5" y="2130435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F0512-3A28-4EDF-8224-726C3E9D470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D7A21-72ED-43C8-88A0-18B47EF046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CA67F-BA45-4083-988F-3CB2F1F63AC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5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5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5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93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93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9E070-4074-44E3-AF06-30451F62D87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233" y="273050"/>
            <a:ext cx="325848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2354" y="273070"/>
            <a:ext cx="55368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233" y="1435104"/>
            <a:ext cx="325848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9EB0B22D-124A-4C5B-965C-DEBE8B4E4E56}" type="datetime1">
              <a:rPr lang="ko-KR" altLang="en-US" smtClean="0"/>
              <a:pPr>
                <a:defRPr/>
              </a:pPr>
              <a:t>2015-08-06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C907495C-5AE3-474B-A3C5-522CC1AEFE15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76D7E-AA64-4316-85E8-934146F38BF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C03DC-6971-42F5-BE54-A6A0D8D9116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8" y="27306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3A5BE1-5639-460A-BD9F-D51D3A58423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0BFDF4-FA01-4BA5-B550-0B03279253C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39024D-72CE-4399-B335-860C5C212EA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30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C04FC-8692-4A6C-A8FB-9E42FA776B1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5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3D9AE-A0A2-445F-8544-2574D25B3B3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DECF2-0C0E-43CB-A2FC-4F028327C04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5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6E134-CB48-4621-B483-630D7D72F53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5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5" y="2130435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337" y="4800601"/>
            <a:ext cx="5942648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337" y="612776"/>
            <a:ext cx="5942648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337" y="5367338"/>
            <a:ext cx="5942648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048149BF-CDE1-4B42-B9BD-854F371AB366}" type="datetime1">
              <a:rPr lang="ko-KR" altLang="en-US" smtClean="0"/>
              <a:pPr>
                <a:defRPr/>
              </a:pPr>
              <a:t>2015-08-06</a:t>
            </a:fld>
            <a:endParaRPr lang="ko-KR" altLang="en-US" dirty="0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9E673735-009F-4B6E-A2B7-4E817D9AE065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F0512-3A28-4EDF-8224-726C3E9D470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D7A21-72ED-43C8-88A0-18B47EF046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CA67F-BA45-4083-988F-3CB2F1F63AC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5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5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5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93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93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9E070-4074-44E3-AF06-30451F62D87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76D7E-AA64-4316-85E8-934146F38BF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C03DC-6971-42F5-BE54-A6A0D8D9116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8" y="27306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3A5BE1-5639-460A-BD9F-D51D3A58423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0BFDF4-FA01-4BA5-B550-0B03279253C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39024D-72CE-4399-B335-860C5C212EA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30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C04FC-8692-4A6C-A8FB-9E42FA776B1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9D8D8FBE-1FDA-4484-BC80-DCF060091A91}" type="datetime1">
              <a:rPr lang="ko-KR" altLang="en-US" smtClean="0"/>
              <a:pPr>
                <a:defRPr/>
              </a:pPr>
              <a:t>2015-08-06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D914403A-B636-41AC-A387-D22481937211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5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3D9AE-A0A2-445F-8544-2574D25B3B3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DECF2-0C0E-43CB-A2FC-4F028327C04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5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6E134-CB48-4621-B483-630D7D72F53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5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5" y="2130435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F0512-3A28-4EDF-8224-726C3E9D470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D7A21-72ED-43C8-88A0-18B47EF046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CA67F-BA45-4083-988F-3CB2F1F63AC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5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5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5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93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93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9E070-4074-44E3-AF06-30451F62D87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76D7E-AA64-4316-85E8-934146F38BF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C03DC-6971-42F5-BE54-A6A0D8D9116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2428" y="274657"/>
            <a:ext cx="2228493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220" y="274657"/>
            <a:ext cx="6522126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68B988DF-8771-4DF9-BF8C-16BB96529A6A}" type="datetime1">
              <a:rPr lang="ko-KR" altLang="en-US" smtClean="0"/>
              <a:pPr>
                <a:defRPr/>
              </a:pPr>
              <a:t>2015-08-06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buFontTx/>
              <a:buChar char="-"/>
              <a:defRPr/>
            </a:lvl1pPr>
          </a:lstStyle>
          <a:p>
            <a:pPr>
              <a:defRPr/>
            </a:pPr>
            <a:fld id="{AB395D68-E231-4A81-8D36-2B7051DC53F2}" type="slidenum">
              <a:rPr lang="ko-KR" altLang="en-US"/>
              <a:pPr>
                <a:defRPr/>
              </a:pPr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8" y="27306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3A5BE1-5639-460A-BD9F-D51D3A58423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0BFDF4-FA01-4BA5-B550-0B03279253C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39024D-72CE-4399-B335-860C5C212EA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30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C04FC-8692-4A6C-A8FB-9E42FA776B1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5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3D9AE-A0A2-445F-8544-2574D25B3B3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DECF2-0C0E-43CB-A2FC-4F028327C04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5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6E134-CB48-4621-B483-630D7D72F53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B040E-FF73-4627-A3F8-2C00D7AE79BF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3688819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6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7A236-9DE8-4BC5-B671-AB9B2969121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707046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BFE620-5AC7-4BE0-8D14-ADEDF3C1E0D6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35814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3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3" y="2130431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F6707-FDF0-4E3B-9F4E-EC01C9DF94F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4312086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21" y="273066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471FE-D74A-4BD1-AEFC-BEC8D380081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0261530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E7B983-4F52-4865-99ED-08EEA93C486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25897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C03DC-6971-42F5-BE54-A6A0D8D9116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9321214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33"/>
            <a:ext cx="8418513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261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EF2DCD-108B-45DA-8325-0F0095EA243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4D720-A803-4455-AE34-3105A1F531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789539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D5F7B9-978C-49D8-BBDE-76909F452760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4D720-A803-4455-AE34-3105A1F531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864357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42" y="4406908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42" y="2906713"/>
            <a:ext cx="8418512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7A9710-71D7-4BFE-A288-7B746BE0F97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4D720-A803-4455-AE34-3105A1F531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833848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4" y="1600204"/>
            <a:ext cx="4379913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1600204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2569CB-71D7-48E9-9EB7-A5AFC290572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4D720-A803-4455-AE34-3105A1F531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131525"/>
      </p:ext>
    </p:extLst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3D515C-12A5-4D73-9626-ACD10BC98756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4D720-A803-4455-AE34-3105A1F531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8957675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FDBB-C43B-4B2A-A8EF-DDEF4B693382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4D720-A803-4455-AE34-3105A1F531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080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8" y="836614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796DA-55B4-4029-8364-36CD6292EA9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49BC04-0214-4750-9CF7-4B1D0FC1F8C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C3952-AD14-401B-BB5C-40FFD93DDDF3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4D720-A803-4455-AE34-3105A1F531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719036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6" y="273052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2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F8228-16D3-48DF-8A42-E39F99B1150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4D720-A803-4455-AE34-3105A1F531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9590002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7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7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7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558E4C-EC83-4A6D-8389-A33B39865BAA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4D720-A803-4455-AE34-3105A1F531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6572595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624F2-E448-4437-B5F7-22A683470A8C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E4D720-A803-4455-AE34-3105A1F531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569924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9966813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5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5" y="2130435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627517373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F0512-3A28-4EDF-8224-726C3E9D470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32259695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D7A21-72ED-43C8-88A0-18B47EF046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2285532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CA67F-BA45-4083-988F-3CB2F1F63AC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87165425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5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5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5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93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93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9E070-4074-44E3-AF06-30451F62D87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6778219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0E6C1E3-D9D3-4453-BE02-46C1E3BF939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76D7E-AA64-4316-85E8-934146F38BF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57137607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C03DC-6971-42F5-BE54-A6A0D8D9116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97703015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8" y="27306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3A5BE1-5639-460A-BD9F-D51D3A58423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98585191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0BFDF4-FA01-4BA5-B550-0B03279253C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44477965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39024D-72CE-4399-B335-860C5C212EA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1789394"/>
      </p:ext>
    </p:extLst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30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C04FC-8692-4A6C-A8FB-9E42FA776B1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67775719"/>
      </p:ext>
    </p:extLst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5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3D9AE-A0A2-445F-8544-2574D25B3B3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0959114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DECF2-0C0E-43CB-A2FC-4F028327C04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33980398"/>
      </p:ext>
    </p:extLst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5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6E134-CB48-4621-B483-630D7D72F53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76273502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B040E-FF73-4627-A3F8-2C00D7AE79BF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627807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3" y="836614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9B7D27-73D3-4B1D-876B-9766E970BC7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42" y="4406924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42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7A236-9DE8-4BC5-B671-AB9B2969121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2479109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BFE620-5AC7-4BE0-8D14-ADEDF3C1E0D6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0800814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F6707-FDF0-4E3B-9F4E-EC01C9DF94F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270034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24" y="273067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471FE-D74A-4BD1-AEFC-BEC8D380081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71834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7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7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7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E7B983-4F52-4865-99ED-08EEA93C486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7553353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C03DC-6971-42F5-BE54-A6A0D8D9116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04732586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3" y="2565404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2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5" y="5588004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5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5" y="2130439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055394711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F0512-3A28-4EDF-8224-726C3E9D470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3526156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40" y="4406914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40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D7A21-72ED-43C8-88A0-18B47EF046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8015176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6" y="836614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CA67F-BA45-4083-988F-3CB2F1F63AC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16680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3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3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91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91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87B1F9-2B92-424C-A1D3-6777F0E5C1D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8" y="274638"/>
            <a:ext cx="8913812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7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7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9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9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9E070-4074-44E3-AF06-30451F62D87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05971642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76D7E-AA64-4316-85E8-934146F38BF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98113055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C03DC-6971-42F5-BE54-A6A0D8D9116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8005955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20" y="273064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3A5BE1-5639-460A-BD9F-D51D3A58423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0896598"/>
      </p:ext>
    </p:extLst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5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5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5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0BFDF4-FA01-4BA5-B550-0B03279253C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2141181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39024D-72CE-4399-B335-860C5C212EA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60978561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30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C04FC-8692-4A6C-A8FB-9E42FA776B1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90108955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7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3D9AE-A0A2-445F-8544-2574D25B3B3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56291817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" y="71452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6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DECF2-0C0E-43CB-A2FC-4F028327C04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2437915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" y="71452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8" y="836614"/>
            <a:ext cx="8913812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6E134-CB48-4621-B483-630D7D72F53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78653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C0C8A6-6139-4B38-84BE-B0D76F92FDD6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B040E-FF73-4627-A3F8-2C00D7AE79BF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654877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42" y="4406924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42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7A236-9DE8-4BC5-B671-AB9B2969121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841252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BFE620-5AC7-4BE0-8D14-ADEDF3C1E0D6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106075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F6707-FDF0-4E3B-9F4E-EC01C9DF94F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2318004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24" y="273067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471FE-D74A-4BD1-AEFC-BEC8D380081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0705950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7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7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7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E7B983-4F52-4865-99ED-08EEA93C486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85540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C03DC-6971-42F5-BE54-A6A0D8D9116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58694274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B040E-FF73-4627-A3F8-2C00D7AE79BF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225140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42" y="4406924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42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7A236-9DE8-4BC5-B671-AB9B2969121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555827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BFE620-5AC7-4BE0-8D14-ADEDF3C1E0D6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765960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1D533C-E48C-447B-B2C0-AE2FDA552B1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F6707-FDF0-4E3B-9F4E-EC01C9DF94F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583489"/>
      </p:ext>
    </p:extLst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24" y="273067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471FE-D74A-4BD1-AEFC-BEC8D380081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629215"/>
      </p:ext>
    </p:extLst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7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7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7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E7B983-4F52-4865-99ED-08EEA93C486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782915"/>
      </p:ext>
    </p:extLst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C03DC-6971-42F5-BE54-A6A0D8D9116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5789745"/>
      </p:ext>
    </p:extLst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B040E-FF73-4627-A3F8-2C00D7AE79BF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0747824"/>
      </p:ext>
    </p:extLst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42" y="4406924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42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7A236-9DE8-4BC5-B671-AB9B2969121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836244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BFE620-5AC7-4BE0-8D14-ADEDF3C1E0D6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2904157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F6707-FDF0-4E3B-9F4E-EC01C9DF94F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360018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24" y="273067"/>
            <a:ext cx="553720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471FE-D74A-4BD1-AEFC-BEC8D380081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506681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7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7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7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E7B983-4F52-4865-99ED-08EEA93C486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14978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6" y="273056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2AD46A-8B52-4CDD-863E-F18FDF01ECE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C03DC-6971-42F5-BE54-A6A0D8D9116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09012713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8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8" y="2130441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28373069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B040E-FF73-4627-A3F8-2C00D7AE79BF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063508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6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7A236-9DE8-4BC5-B671-AB9B2969121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2848915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8" y="836614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796DA-55B4-4029-8364-36CD6292EA93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390022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8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8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8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96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96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9E15A-F24A-4188-BAF5-2B4BD150687F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8684568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BFE620-5AC7-4BE0-8D14-ADEDF3C1E0D6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746369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F6707-FDF0-4E3B-9F4E-EC01C9DF94F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997428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21" y="273066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471FE-D74A-4BD1-AEFC-BEC8D380081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499483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E7B983-4F52-4865-99ED-08EEA93C486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71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597EA1-7DE0-4AC6-818C-7750EBD0B82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C03DC-6971-42F5-BE54-A6A0D8D9116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11076567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C0AB1-D610-4F67-BBC4-B1438B582EDC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80371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33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E2FA5B-AA0E-4D8A-930D-E3DAA2FCEE3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607887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8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05AE66-4BB8-405F-B006-5FA29B34545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505754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" y="71454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8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F5C6B-2040-40A1-BFA6-A966E8FAE476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150691"/>
      </p:ext>
    </p:extLst>
  </p:cSld>
  <p:clrMapOvr>
    <a:masterClrMapping/>
  </p:clrMapOvr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" y="71454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8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8EFFA-AB4B-434F-945B-31C903885A69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682127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5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5" y="2130435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85875050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F0512-3A28-4EDF-8224-726C3E9D470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911774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D7A21-72ED-43C8-88A0-18B47EF046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26076730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CA67F-BA45-4083-988F-3CB2F1F63AC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802028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395111-1F56-4E0C-B7C6-7EC3CA40B9E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5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5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5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93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93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9E070-4074-44E3-AF06-30451F62D87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5004815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76D7E-AA64-4316-85E8-934146F38BF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6531190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C03DC-6971-42F5-BE54-A6A0D8D9116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6782062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8" y="27306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3A5BE1-5639-460A-BD9F-D51D3A58423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9262315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0BFDF4-FA01-4BA5-B550-0B03279253C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1725902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39024D-72CE-4399-B335-860C5C212EA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27792184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30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C04FC-8692-4A6C-A8FB-9E42FA776B1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8772298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5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3D9AE-A0A2-445F-8544-2574D25B3B3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5477882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DECF2-0C0E-43CB-A2FC-4F028327C04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85292055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5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6E134-CB48-4621-B483-630D7D72F53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225219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28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FA6D76-0DE0-4D28-B0D3-65AFEA97BBC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8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8" y="2130441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39161038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B040E-FF73-4627-A3F8-2C00D7AE79BF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039801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6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7A236-9DE8-4BC5-B671-AB9B2969121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234041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8" y="836614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796DA-55B4-4029-8364-36CD6292EA93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596634"/>
      </p:ext>
    </p:extLst>
  </p:cSld>
  <p:clrMapOvr>
    <a:masterClrMapping/>
  </p:clrMapOvr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8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8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8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96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96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9E15A-F24A-4188-BAF5-2B4BD150687F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1205713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BFE620-5AC7-4BE0-8D14-ADEDF3C1E0D6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2393916"/>
      </p:ext>
    </p:extLst>
  </p:cSld>
  <p:clrMapOvr>
    <a:masterClrMapping/>
  </p:clrMapOvr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F6707-FDF0-4E3B-9F4E-EC01C9DF94F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548496"/>
      </p:ext>
    </p:extLst>
  </p:cSld>
  <p:clrMapOvr>
    <a:masterClrMapping/>
  </p:clrMapOvr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21" y="273066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471FE-D74A-4BD1-AEFC-BEC8D380081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805273"/>
      </p:ext>
    </p:extLst>
  </p:cSld>
  <p:clrMapOvr>
    <a:masterClrMapping/>
  </p:clrMapOvr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E7B983-4F52-4865-99ED-08EEA93C486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4013871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C03DC-6971-42F5-BE54-A6A0D8D9116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1266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8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8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8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96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96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9E15A-F24A-4188-BAF5-2B4BD150687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3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73AB8F-319B-4A2D-8728-2C95677578A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C0AB1-D610-4F67-BBC4-B1438B582EDC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206835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33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E2FA5B-AA0E-4D8A-930D-E3DAA2FCEE3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03610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8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05AE66-4BB8-405F-B006-5FA29B34545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9935583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" y="71454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8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F5C6B-2040-40A1-BFA6-A966E8FAE476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832806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" y="71454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8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8EFFA-AB4B-434F-945B-31C903885A69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8893468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5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5" y="2130435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12143883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3F0512-3A28-4EDF-8224-726C3E9D470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56193332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8D7A21-72ED-43C8-88A0-18B47EF046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2276303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5CA67F-BA45-4083-988F-3CB2F1F63AC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17722376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5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5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5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93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93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69E070-4074-44E3-AF06-30451F62D87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315732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" y="71444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3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760E29-E67F-4A2A-A15F-2E2BBEB4DAD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976D7E-AA64-4316-85E8-934146F38BF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3461163"/>
      </p:ext>
    </p:extLst>
  </p:cSld>
  <p:clrMapOvr>
    <a:masterClrMapping/>
  </p:clrMapOvr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C03DC-6971-42F5-BE54-A6A0D8D9116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75489846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8" y="27306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3A5BE1-5639-460A-BD9F-D51D3A58423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89673218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0BFDF4-FA01-4BA5-B550-0B03279253C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75952848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F39024D-72CE-4399-B335-860C5C212EA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11489311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30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C04FC-8692-4A6C-A8FB-9E42FA776B1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42584220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5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C3D9AE-A0A2-445F-8544-2574D25B3B3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46407909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5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CDECF2-0C0E-43CB-A2FC-4F028327C04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95756080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" y="7144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5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D6E134-CB48-4621-B483-630D7D72F53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96461916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ko-KR" altLang="en-US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5" name="그림 3" descr="1.jp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6988"/>
            <a:ext cx="9920288" cy="564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 descr="K:\KISA\02 언론홍보\원장님 사진, 약력\CI\CI_가로_투명_한글+영문.gif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27950" y="6029325"/>
            <a:ext cx="21209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0" y="2130425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3013034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" y="71444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3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F8EF51-A19B-473A-9469-E0857D1D837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0E98FE-0B97-4234-B94F-87A0002DD7F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04300318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BF50324-E914-420C-A6BE-36E3B8C67F9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63752545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71463" y="836613"/>
            <a:ext cx="460375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3"/>
            <a:ext cx="4605337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634C3E-DBBD-47B7-B2E2-CAB0F6759A5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5874996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91AB9D-5834-4859-83CB-B5E361B1C0A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26467147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A9776F-FD9F-4E8D-8BF8-A78CD9090F7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22455451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2F7FFC-C43B-410A-BF6C-42E92413CBF8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6071767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3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451584-AAF2-4028-ABFC-239345A642E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6902789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9A1EF6-395F-49DB-A4C9-1DDFA7D2F1B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8331576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14C097-CCE9-407E-ACA8-DE24966D64E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18944679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239000" y="71438"/>
            <a:ext cx="2393950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55563" y="71438"/>
            <a:ext cx="7031037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53F023-B3EC-4D51-AF02-675D37FF1C4F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32280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3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3" y="2130431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5563" y="71438"/>
            <a:ext cx="79216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271463" y="836613"/>
            <a:ext cx="9361487" cy="5545137"/>
          </a:xfrm>
        </p:spPr>
        <p:txBody>
          <a:bodyPr/>
          <a:lstStyle/>
          <a:p>
            <a:pPr lvl="0"/>
            <a:endParaRPr lang="ko-KR" altLang="en-US" noProof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7C25C4-63FD-448A-B48A-8017CA0ECC5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70206510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8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8" y="2130441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66231864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EB040E-FF73-4627-A3F8-2C00D7AE79BF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009120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16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47A236-9DE8-4BC5-B671-AB9B2969121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603125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8" y="836614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7796DA-55B4-4029-8364-36CD6292EA93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5110709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8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8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8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96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96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89E15A-F24A-4188-BAF5-2B4BD150687F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512494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BFE620-5AC7-4BE0-8D14-ADEDF3C1E0D6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9054805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F6707-FDF0-4E3B-9F4E-EC01C9DF94F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5304617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21" y="273066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471FE-D74A-4BD1-AEFC-BEC8D380081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497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E7B983-4F52-4865-99ED-08EEA93C486E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932718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EC6D4C-87AE-4DC9-BEE3-93E7F4E80EE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59C03DC-6971-42F5-BE54-A6A0D8D9116A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09749601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4C0AB1-D610-4F67-BBC4-B1438B582EDC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788779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33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3E2FA5B-AA0E-4D8A-930D-E3DAA2FCEE30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9822471"/>
      </p:ext>
    </p:extLst>
  </p:cSld>
  <p:clrMapOvr>
    <a:masterClrMapping/>
  </p:clrMapOvr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8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305AE66-4BB8-405F-B006-5FA29B345454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400598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" y="71454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8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FF5C6B-2040-40A1-BFA6-A966E8FAE476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373569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" y="71454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8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458EFFA-AB4B-434F-945B-31C903885A69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87785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6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628226-89C9-41CE-8D13-9277D378BB7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3" y="836614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CBF40C-2DBE-450B-BF84-2C94829695A6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3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3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3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91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91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D46E8E-BC04-4709-B01E-CC681B063C48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ED86E58-B943-4C5B-ACC5-0A4410958D6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E3EBFF-8D3D-4309-A3D0-24CF8F4EC96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BFE620-5AC7-4BE0-8D14-ADEDF3C1E0D6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6" y="273056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4A6D7F-F050-4F21-B1A1-93F437BD3BB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8ED0F3E-AA54-4D0C-858F-3970E5FC137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D12108B-74A8-4281-8054-B98D72EE7F1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28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3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91239A-5042-4123-A6BE-55DB5D4FD34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3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F2D295-EE14-436C-B6D4-A5F1868E711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" y="71444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3" y="836614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4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1CB4AF-349E-4F44-AC71-C6500F7DD806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" y="71444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3" y="836614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50AE47-2EB4-4C2A-B56E-FF760B2B531D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0" y="2130425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8AA584D-C89C-4596-8AD5-FE9A0AA4EDC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5847A2-91D0-4534-A14B-5F822DEE139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7537798" y="6455836"/>
            <a:ext cx="2311400" cy="339725"/>
          </a:xfr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9F6707-FDF0-4E3B-9F4E-EC01C9DF94F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836613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3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716A28-9773-4A75-88FD-ADAB10F17A2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C57867-951C-4CDF-8370-CAF30C7BEA9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6B74DF-2922-4B99-B5B9-BF9731DE8B5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9BEC6-830A-4AB7-A87D-3D90ED04FFA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3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1BE69-AFA3-414F-9529-21F95ED8194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DFC2B0-8DFA-4378-8CE9-13EA6358CFB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4A667C-159C-4B37-BB11-FF040E07565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25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0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086ACC-9BED-4A96-B6E7-61EAB821F4D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0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01548B-AD11-4CDA-95F0-7E97A466B16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143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0" y="836613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3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BA7B7F-7824-4CD9-8393-E3E1F8D0A282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21" y="273066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3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5471FE-D74A-4BD1-AEFC-BEC8D3800814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143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836613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EA369B-C775-4364-80CF-582FF78C765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0" y="2130425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DCA766-EC8A-415B-B054-355F0DAFAFA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EEFBCF-D030-4FAD-9688-3AA65219983B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836613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3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E78254-CACD-4695-BD4F-32D13B64B010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04D60-745E-4EC3-BBF4-918A45F3E0F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A7EEDC-C738-4378-9EBC-525432D7EAA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232C623-BFA5-44A8-BCE1-05F43338F7F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1913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9FAEC5-9CA2-4AB9-ABE8-3D3A794293C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00668-7A52-4957-92EA-9C655321A52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201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201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dirty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201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E7B983-4F52-4865-99ED-08EEA93C486E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8353F-2913-4C8C-A125-23997388F87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058025" y="71438"/>
            <a:ext cx="2351088" cy="631031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0" y="71438"/>
            <a:ext cx="6905625" cy="631031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BD79DAA-C0A5-41D6-A222-06692119C887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0" y="71438"/>
            <a:ext cx="9409113" cy="6310312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08B89A-20DA-451C-A718-E1874B089D51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143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half" idx="1"/>
          </p:nvPr>
        </p:nvSpPr>
        <p:spPr>
          <a:xfrm>
            <a:off x="495300" y="836613"/>
            <a:ext cx="4379913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3"/>
            <a:ext cx="4381500" cy="55451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6B8666-B11A-45F2-AFDE-9BCFA625DAB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71438"/>
            <a:ext cx="8137525" cy="54927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95300" y="836613"/>
            <a:ext cx="8913813" cy="5545137"/>
          </a:xfrm>
        </p:spPr>
        <p:txBody>
          <a:bodyPr/>
          <a:lstStyle/>
          <a:p>
            <a:pPr lvl="0"/>
            <a:endParaRPr lang="ko-KR" altLang="en-US" noProof="0" dirty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5BC292-7C0E-4063-BB44-2CAF43A30CE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0" y="2549525"/>
            <a:ext cx="9929813" cy="86995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-15875" y="2565400"/>
            <a:ext cx="9958388" cy="11604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spcBef>
                <a:spcPct val="20000"/>
              </a:spcBef>
              <a:buFontTx/>
              <a:buChar char="-"/>
              <a:defRPr/>
            </a:pPr>
            <a:endParaRPr lang="ko-KR" altLang="en-US" dirty="0">
              <a:solidFill>
                <a:srgbClr val="000000"/>
              </a:solidFill>
              <a:ea typeface="HY헤드라인M" pitchFamily="18" charset="-127"/>
            </a:endParaRPr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36838"/>
            <a:ext cx="9958388" cy="1003300"/>
          </a:xfrm>
          <a:prstGeom prst="rect">
            <a:avLst/>
          </a:prstGeom>
          <a:solidFill>
            <a:srgbClr val="FF9900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100803" tIns="50402" rIns="100803" bIns="50402" anchor="ctr"/>
          <a:lstStyle/>
          <a:p>
            <a:pPr algn="ctr" defTabSz="1008063">
              <a:defRPr/>
            </a:pPr>
            <a:endParaRPr lang="ko-KR" altLang="ko-KR" sz="2000" dirty="0">
              <a:solidFill>
                <a:srgbClr val="000000"/>
              </a:solidFill>
              <a:latin typeface="굴림" pitchFamily="50" charset="-127"/>
              <a:ea typeface="굴림" pitchFamily="50" charset="-127"/>
            </a:endParaRPr>
          </a:p>
        </p:txBody>
      </p:sp>
      <p:pic>
        <p:nvPicPr>
          <p:cNvPr id="7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904413" cy="2565400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</p:spPr>
      </p:pic>
      <p:pic>
        <p:nvPicPr>
          <p:cNvPr id="8" name="Picture 10" descr="KISA_LOGO정보보호진흥원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29013" y="5588000"/>
            <a:ext cx="2574925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07906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485900" y="3886200"/>
            <a:ext cx="6932613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507909" name="Rectangle 5"/>
          <p:cNvSpPr>
            <a:spLocks noGrp="1" noChangeArrowheads="1"/>
          </p:cNvSpPr>
          <p:nvPr>
            <p:ph type="ctrTitle"/>
          </p:nvPr>
        </p:nvSpPr>
        <p:spPr>
          <a:xfrm>
            <a:off x="742950" y="2130425"/>
            <a:ext cx="8418513" cy="1470025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C2EBE-B67C-4E60-B8E3-F5E466EBAEC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18512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18512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26A891-577F-4378-9C6A-B57BF827201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836613"/>
            <a:ext cx="4379913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7613" y="836613"/>
            <a:ext cx="4381500" cy="554513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160D83-711F-45A3-9A37-79C23684697C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381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0788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0788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5501F0-4F12-4102-9656-88E460194FEF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5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4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124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33.xml"/><Relationship Id="rId5" Type="http://schemas.openxmlformats.org/officeDocument/2006/relationships/slideLayout" Target="../slideLayouts/slideLayout127.xml"/><Relationship Id="rId15" Type="http://schemas.openxmlformats.org/officeDocument/2006/relationships/theme" Target="../theme/theme10.xml"/><Relationship Id="rId10" Type="http://schemas.openxmlformats.org/officeDocument/2006/relationships/slideLayout" Target="../slideLayouts/slideLayout132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6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4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143.xml"/><Relationship Id="rId12" Type="http://schemas.openxmlformats.org/officeDocument/2006/relationships/slideLayout" Target="../slideLayouts/slideLayout148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38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42.xml"/><Relationship Id="rId11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1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0.xml"/><Relationship Id="rId9" Type="http://schemas.openxmlformats.org/officeDocument/2006/relationships/slideLayout" Target="../slideLayouts/slideLayout145.xml"/><Relationship Id="rId14" Type="http://schemas.openxmlformats.org/officeDocument/2006/relationships/image" Target="../media/image7.png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6.xml"/><Relationship Id="rId13" Type="http://schemas.openxmlformats.org/officeDocument/2006/relationships/slideLayout" Target="../slideLayouts/slideLayout161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51.xml"/><Relationship Id="rId7" Type="http://schemas.openxmlformats.org/officeDocument/2006/relationships/slideLayout" Target="../slideLayouts/slideLayout155.xml"/><Relationship Id="rId12" Type="http://schemas.openxmlformats.org/officeDocument/2006/relationships/slideLayout" Target="../slideLayouts/slideLayout160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150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1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53.xml"/><Relationship Id="rId15" Type="http://schemas.openxmlformats.org/officeDocument/2006/relationships/theme" Target="../theme/theme12.xml"/><Relationship Id="rId10" Type="http://schemas.openxmlformats.org/officeDocument/2006/relationships/slideLayout" Target="../slideLayouts/slideLayout158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62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0.xml"/><Relationship Id="rId13" Type="http://schemas.openxmlformats.org/officeDocument/2006/relationships/slideLayout" Target="../slideLayouts/slideLayout175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65.xml"/><Relationship Id="rId7" Type="http://schemas.openxmlformats.org/officeDocument/2006/relationships/slideLayout" Target="../slideLayouts/slideLayout169.xml"/><Relationship Id="rId12" Type="http://schemas.openxmlformats.org/officeDocument/2006/relationships/slideLayout" Target="../slideLayouts/slideLayout174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164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1" Type="http://schemas.openxmlformats.org/officeDocument/2006/relationships/slideLayout" Target="../slideLayouts/slideLayout173.xml"/><Relationship Id="rId5" Type="http://schemas.openxmlformats.org/officeDocument/2006/relationships/slideLayout" Target="../slideLayouts/slideLayout167.xml"/><Relationship Id="rId15" Type="http://schemas.openxmlformats.org/officeDocument/2006/relationships/theme" Target="../theme/theme13.xml"/><Relationship Id="rId10" Type="http://schemas.openxmlformats.org/officeDocument/2006/relationships/slideLayout" Target="../slideLayouts/slideLayout172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Relationship Id="rId14" Type="http://schemas.openxmlformats.org/officeDocument/2006/relationships/slideLayout" Target="../slideLayouts/slideLayout176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theme" Target="../theme/theme14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181.xml"/><Relationship Id="rId10" Type="http://schemas.openxmlformats.org/officeDocument/2006/relationships/image" Target="../media/image8.jpeg"/><Relationship Id="rId4" Type="http://schemas.openxmlformats.org/officeDocument/2006/relationships/slideLayout" Target="../slideLayouts/slideLayout180.xml"/><Relationship Id="rId9" Type="http://schemas.openxmlformats.org/officeDocument/2006/relationships/image" Target="../media/image7.png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6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5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185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88.xml"/><Relationship Id="rId15" Type="http://schemas.openxmlformats.org/officeDocument/2006/relationships/theme" Target="../theme/theme15.xml"/><Relationship Id="rId10" Type="http://schemas.openxmlformats.org/officeDocument/2006/relationships/slideLayout" Target="../slideLayouts/slideLayout193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92.xml"/><Relationship Id="rId14" Type="http://schemas.openxmlformats.org/officeDocument/2006/relationships/slideLayout" Target="../slideLayouts/slideLayout19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5.xml"/><Relationship Id="rId13" Type="http://schemas.openxmlformats.org/officeDocument/2006/relationships/slideLayout" Target="../slideLayouts/slideLayout210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09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199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98.xml"/><Relationship Id="rId6" Type="http://schemas.openxmlformats.org/officeDocument/2006/relationships/slideLayout" Target="../slideLayouts/slideLayout203.xml"/><Relationship Id="rId11" Type="http://schemas.openxmlformats.org/officeDocument/2006/relationships/slideLayout" Target="../slideLayouts/slideLayout208.xml"/><Relationship Id="rId5" Type="http://schemas.openxmlformats.org/officeDocument/2006/relationships/slideLayout" Target="../slideLayouts/slideLayout202.xml"/><Relationship Id="rId15" Type="http://schemas.openxmlformats.org/officeDocument/2006/relationships/theme" Target="../theme/theme16.xml"/><Relationship Id="rId10" Type="http://schemas.openxmlformats.org/officeDocument/2006/relationships/slideLayout" Target="../slideLayouts/slideLayout207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01.xml"/><Relationship Id="rId9" Type="http://schemas.openxmlformats.org/officeDocument/2006/relationships/slideLayout" Target="../slideLayouts/slideLayout206.xml"/><Relationship Id="rId14" Type="http://schemas.openxmlformats.org/officeDocument/2006/relationships/slideLayout" Target="../slideLayouts/slideLayout211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theme" Target="../theme/theme17.xml"/><Relationship Id="rId3" Type="http://schemas.openxmlformats.org/officeDocument/2006/relationships/slideLayout" Target="../slideLayouts/slideLayout214.xml"/><Relationship Id="rId7" Type="http://schemas.openxmlformats.org/officeDocument/2006/relationships/slideLayout" Target="../slideLayouts/slideLayout218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13.xml"/><Relationship Id="rId1" Type="http://schemas.openxmlformats.org/officeDocument/2006/relationships/slideLayout" Target="../slideLayouts/slideLayout212.xml"/><Relationship Id="rId6" Type="http://schemas.openxmlformats.org/officeDocument/2006/relationships/slideLayout" Target="../slideLayouts/slideLayout217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16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15.xml"/><Relationship Id="rId9" Type="http://schemas.openxmlformats.org/officeDocument/2006/relationships/image" Target="../media/image1.jpeg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theme" Target="../theme/theme18.xml"/><Relationship Id="rId3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225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20.xml"/><Relationship Id="rId1" Type="http://schemas.openxmlformats.org/officeDocument/2006/relationships/slideLayout" Target="../slideLayouts/slideLayout219.xml"/><Relationship Id="rId6" Type="http://schemas.openxmlformats.org/officeDocument/2006/relationships/slideLayout" Target="../slideLayouts/slideLayout224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23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22.xml"/><Relationship Id="rId9" Type="http://schemas.openxmlformats.org/officeDocument/2006/relationships/image" Target="../media/image1.jpeg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theme" Target="../theme/theme19.xml"/><Relationship Id="rId3" Type="http://schemas.openxmlformats.org/officeDocument/2006/relationships/slideLayout" Target="../slideLayouts/slideLayout228.xml"/><Relationship Id="rId7" Type="http://schemas.openxmlformats.org/officeDocument/2006/relationships/slideLayout" Target="../slideLayouts/slideLayout232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27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30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29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theme" Target="../theme/theme20.xml"/><Relationship Id="rId3" Type="http://schemas.openxmlformats.org/officeDocument/2006/relationships/slideLayout" Target="../slideLayouts/slideLayout235.xml"/><Relationship Id="rId7" Type="http://schemas.openxmlformats.org/officeDocument/2006/relationships/slideLayout" Target="../slideLayouts/slideLayout239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34.xml"/><Relationship Id="rId1" Type="http://schemas.openxmlformats.org/officeDocument/2006/relationships/slideLayout" Target="../slideLayouts/slideLayout233.xml"/><Relationship Id="rId6" Type="http://schemas.openxmlformats.org/officeDocument/2006/relationships/slideLayout" Target="../slideLayouts/slideLayout238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37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36.xml"/><Relationship Id="rId9" Type="http://schemas.openxmlformats.org/officeDocument/2006/relationships/image" Target="../media/image1.jpeg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theme" Target="../theme/theme21.xml"/><Relationship Id="rId3" Type="http://schemas.openxmlformats.org/officeDocument/2006/relationships/slideLayout" Target="../slideLayouts/slideLayout242.xml"/><Relationship Id="rId7" Type="http://schemas.openxmlformats.org/officeDocument/2006/relationships/slideLayout" Target="../slideLayouts/slideLayout246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41.xml"/><Relationship Id="rId1" Type="http://schemas.openxmlformats.org/officeDocument/2006/relationships/slideLayout" Target="../slideLayouts/slideLayout240.xml"/><Relationship Id="rId6" Type="http://schemas.openxmlformats.org/officeDocument/2006/relationships/slideLayout" Target="../slideLayouts/slideLayout245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4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43.xml"/><Relationship Id="rId9" Type="http://schemas.openxmlformats.org/officeDocument/2006/relationships/image" Target="../media/image1.jpeg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2.xml"/><Relationship Id="rId3" Type="http://schemas.openxmlformats.org/officeDocument/2006/relationships/slideLayout" Target="../slideLayouts/slideLayout249.xml"/><Relationship Id="rId7" Type="http://schemas.openxmlformats.org/officeDocument/2006/relationships/slideLayout" Target="../slideLayouts/slideLayout253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48.xml"/><Relationship Id="rId1" Type="http://schemas.openxmlformats.org/officeDocument/2006/relationships/slideLayout" Target="../slideLayouts/slideLayout247.xml"/><Relationship Id="rId6" Type="http://schemas.openxmlformats.org/officeDocument/2006/relationships/slideLayout" Target="../slideLayouts/slideLayout252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5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50.xml"/><Relationship Id="rId9" Type="http://schemas.openxmlformats.org/officeDocument/2006/relationships/image" Target="../media/image1.jpeg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theme" Target="../theme/theme23.xml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58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57.xml"/><Relationship Id="rId9" Type="http://schemas.openxmlformats.org/officeDocument/2006/relationships/image" Target="../media/image1.jpeg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theme" Target="../theme/theme24.xml"/><Relationship Id="rId3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7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62.xml"/><Relationship Id="rId1" Type="http://schemas.openxmlformats.org/officeDocument/2006/relationships/slideLayout" Target="../slideLayouts/slideLayout261.xml"/><Relationship Id="rId6" Type="http://schemas.openxmlformats.org/officeDocument/2006/relationships/slideLayout" Target="../slideLayouts/slideLayout266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6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64.xml"/><Relationship Id="rId9" Type="http://schemas.openxmlformats.org/officeDocument/2006/relationships/image" Target="../media/image1.jpeg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theme" Target="../theme/theme25.xml"/><Relationship Id="rId3" Type="http://schemas.openxmlformats.org/officeDocument/2006/relationships/slideLayout" Target="../slideLayouts/slideLayout270.xml"/><Relationship Id="rId7" Type="http://schemas.openxmlformats.org/officeDocument/2006/relationships/slideLayout" Target="../slideLayouts/slideLayout274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269.xml"/><Relationship Id="rId1" Type="http://schemas.openxmlformats.org/officeDocument/2006/relationships/slideLayout" Target="../slideLayouts/slideLayout268.xml"/><Relationship Id="rId6" Type="http://schemas.openxmlformats.org/officeDocument/2006/relationships/slideLayout" Target="../slideLayouts/slideLayout273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272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271.xml"/><Relationship Id="rId9" Type="http://schemas.openxmlformats.org/officeDocument/2006/relationships/image" Target="../media/image1.jpeg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2.xml"/><Relationship Id="rId13" Type="http://schemas.openxmlformats.org/officeDocument/2006/relationships/slideLayout" Target="../slideLayouts/slideLayout287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77.xml"/><Relationship Id="rId7" Type="http://schemas.openxmlformats.org/officeDocument/2006/relationships/slideLayout" Target="../slideLayouts/slideLayout281.xml"/><Relationship Id="rId12" Type="http://schemas.openxmlformats.org/officeDocument/2006/relationships/slideLayout" Target="../slideLayouts/slideLayout286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276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75.xml"/><Relationship Id="rId6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85.xml"/><Relationship Id="rId5" Type="http://schemas.openxmlformats.org/officeDocument/2006/relationships/slideLayout" Target="../slideLayouts/slideLayout279.xml"/><Relationship Id="rId15" Type="http://schemas.openxmlformats.org/officeDocument/2006/relationships/theme" Target="../theme/theme26.xml"/><Relationship Id="rId10" Type="http://schemas.openxmlformats.org/officeDocument/2006/relationships/slideLayout" Target="../slideLayouts/slideLayout28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78.xml"/><Relationship Id="rId9" Type="http://schemas.openxmlformats.org/officeDocument/2006/relationships/slideLayout" Target="../slideLayouts/slideLayout283.xml"/><Relationship Id="rId14" Type="http://schemas.openxmlformats.org/officeDocument/2006/relationships/slideLayout" Target="../slideLayouts/slideLayout288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6.xml"/><Relationship Id="rId13" Type="http://schemas.openxmlformats.org/officeDocument/2006/relationships/slideLayout" Target="../slideLayouts/slideLayout301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291.xml"/><Relationship Id="rId7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300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290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94.xml"/><Relationship Id="rId11" Type="http://schemas.openxmlformats.org/officeDocument/2006/relationships/slideLayout" Target="../slideLayouts/slideLayout299.xml"/><Relationship Id="rId5" Type="http://schemas.openxmlformats.org/officeDocument/2006/relationships/slideLayout" Target="../slideLayouts/slideLayout293.xml"/><Relationship Id="rId15" Type="http://schemas.openxmlformats.org/officeDocument/2006/relationships/theme" Target="../theme/theme27.xml"/><Relationship Id="rId10" Type="http://schemas.openxmlformats.org/officeDocument/2006/relationships/slideLayout" Target="../slideLayouts/slideLayout298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292.xml"/><Relationship Id="rId9" Type="http://schemas.openxmlformats.org/officeDocument/2006/relationships/slideLayout" Target="../slideLayouts/slideLayout297.xml"/><Relationship Id="rId14" Type="http://schemas.openxmlformats.org/officeDocument/2006/relationships/slideLayout" Target="../slideLayouts/slideLayout302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0.xml"/><Relationship Id="rId13" Type="http://schemas.openxmlformats.org/officeDocument/2006/relationships/slideLayout" Target="../slideLayouts/slideLayout315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05.xml"/><Relationship Id="rId7" Type="http://schemas.openxmlformats.org/officeDocument/2006/relationships/slideLayout" Target="../slideLayouts/slideLayout309.xml"/><Relationship Id="rId12" Type="http://schemas.openxmlformats.org/officeDocument/2006/relationships/slideLayout" Target="../slideLayouts/slideLayout314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304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8.xml"/><Relationship Id="rId11" Type="http://schemas.openxmlformats.org/officeDocument/2006/relationships/slideLayout" Target="../slideLayouts/slideLayout313.xml"/><Relationship Id="rId5" Type="http://schemas.openxmlformats.org/officeDocument/2006/relationships/slideLayout" Target="../slideLayouts/slideLayout307.xml"/><Relationship Id="rId15" Type="http://schemas.openxmlformats.org/officeDocument/2006/relationships/theme" Target="../theme/theme28.xml"/><Relationship Id="rId10" Type="http://schemas.openxmlformats.org/officeDocument/2006/relationships/slideLayout" Target="../slideLayouts/slideLayout312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11.xml"/><Relationship Id="rId14" Type="http://schemas.openxmlformats.org/officeDocument/2006/relationships/slideLayout" Target="../slideLayouts/slideLayout316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4.xml"/><Relationship Id="rId13" Type="http://schemas.openxmlformats.org/officeDocument/2006/relationships/slideLayout" Target="../slideLayouts/slideLayout329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19.xml"/><Relationship Id="rId7" Type="http://schemas.openxmlformats.org/officeDocument/2006/relationships/slideLayout" Target="../slideLayouts/slideLayout323.xml"/><Relationship Id="rId12" Type="http://schemas.openxmlformats.org/officeDocument/2006/relationships/slideLayout" Target="../slideLayouts/slideLayout328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318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317.xml"/><Relationship Id="rId6" Type="http://schemas.openxmlformats.org/officeDocument/2006/relationships/slideLayout" Target="../slideLayouts/slideLayout322.xml"/><Relationship Id="rId11" Type="http://schemas.openxmlformats.org/officeDocument/2006/relationships/slideLayout" Target="../slideLayouts/slideLayout327.xml"/><Relationship Id="rId5" Type="http://schemas.openxmlformats.org/officeDocument/2006/relationships/slideLayout" Target="../slideLayouts/slideLayout321.xml"/><Relationship Id="rId15" Type="http://schemas.openxmlformats.org/officeDocument/2006/relationships/theme" Target="../theme/theme29.xml"/><Relationship Id="rId10" Type="http://schemas.openxmlformats.org/officeDocument/2006/relationships/slideLayout" Target="../slideLayouts/slideLayout326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20.xml"/><Relationship Id="rId9" Type="http://schemas.openxmlformats.org/officeDocument/2006/relationships/slideLayout" Target="../slideLayouts/slideLayout325.xml"/><Relationship Id="rId14" Type="http://schemas.openxmlformats.org/officeDocument/2006/relationships/slideLayout" Target="../slideLayouts/slideLayout3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13" Type="http://schemas.openxmlformats.org/officeDocument/2006/relationships/slideLayout" Target="../slideLayouts/slideLayout34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7.xml"/><Relationship Id="rId12" Type="http://schemas.openxmlformats.org/officeDocument/2006/relationships/slideLayout" Target="../slideLayouts/slideLayout342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332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5" Type="http://schemas.openxmlformats.org/officeDocument/2006/relationships/slideLayout" Target="../slideLayouts/slideLayout335.xml"/><Relationship Id="rId15" Type="http://schemas.openxmlformats.org/officeDocument/2006/relationships/theme" Target="../theme/theme30.xml"/><Relationship Id="rId10" Type="http://schemas.openxmlformats.org/officeDocument/2006/relationships/slideLayout" Target="../slideLayouts/slideLayout34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Relationship Id="rId14" Type="http://schemas.openxmlformats.org/officeDocument/2006/relationships/slideLayout" Target="../slideLayouts/slideLayout344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2.xml"/><Relationship Id="rId13" Type="http://schemas.openxmlformats.org/officeDocument/2006/relationships/slideLayout" Target="../slideLayouts/slideLayout357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47.xml"/><Relationship Id="rId7" Type="http://schemas.openxmlformats.org/officeDocument/2006/relationships/slideLayout" Target="../slideLayouts/slideLayout351.xml"/><Relationship Id="rId12" Type="http://schemas.openxmlformats.org/officeDocument/2006/relationships/slideLayout" Target="../slideLayouts/slideLayout356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346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345.xml"/><Relationship Id="rId6" Type="http://schemas.openxmlformats.org/officeDocument/2006/relationships/slideLayout" Target="../slideLayouts/slideLayout350.xml"/><Relationship Id="rId11" Type="http://schemas.openxmlformats.org/officeDocument/2006/relationships/slideLayout" Target="../slideLayouts/slideLayout355.xml"/><Relationship Id="rId5" Type="http://schemas.openxmlformats.org/officeDocument/2006/relationships/slideLayout" Target="../slideLayouts/slideLayout349.xml"/><Relationship Id="rId15" Type="http://schemas.openxmlformats.org/officeDocument/2006/relationships/theme" Target="../theme/theme31.xml"/><Relationship Id="rId10" Type="http://schemas.openxmlformats.org/officeDocument/2006/relationships/slideLayout" Target="../slideLayouts/slideLayout35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48.xml"/><Relationship Id="rId9" Type="http://schemas.openxmlformats.org/officeDocument/2006/relationships/slideLayout" Target="../slideLayouts/slideLayout353.xml"/><Relationship Id="rId14" Type="http://schemas.openxmlformats.org/officeDocument/2006/relationships/slideLayout" Target="../slideLayouts/slideLayout358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6.xml"/><Relationship Id="rId13" Type="http://schemas.openxmlformats.org/officeDocument/2006/relationships/slideLayout" Target="../slideLayouts/slideLayout371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61.xml"/><Relationship Id="rId7" Type="http://schemas.openxmlformats.org/officeDocument/2006/relationships/slideLayout" Target="../slideLayouts/slideLayout365.xml"/><Relationship Id="rId12" Type="http://schemas.openxmlformats.org/officeDocument/2006/relationships/slideLayout" Target="../slideLayouts/slideLayout370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360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359.xml"/><Relationship Id="rId6" Type="http://schemas.openxmlformats.org/officeDocument/2006/relationships/slideLayout" Target="../slideLayouts/slideLayout364.xml"/><Relationship Id="rId11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63.xml"/><Relationship Id="rId15" Type="http://schemas.openxmlformats.org/officeDocument/2006/relationships/theme" Target="../theme/theme32.xml"/><Relationship Id="rId10" Type="http://schemas.openxmlformats.org/officeDocument/2006/relationships/slideLayout" Target="../slideLayouts/slideLayout368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62.xml"/><Relationship Id="rId9" Type="http://schemas.openxmlformats.org/officeDocument/2006/relationships/slideLayout" Target="../slideLayouts/slideLayout367.xml"/><Relationship Id="rId14" Type="http://schemas.openxmlformats.org/officeDocument/2006/relationships/slideLayout" Target="../slideLayouts/slideLayout372.xml"/></Relationships>
</file>

<file path=ppt/slideMasters/_rels/slideMaster3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80.xml"/><Relationship Id="rId13" Type="http://schemas.openxmlformats.org/officeDocument/2006/relationships/slideLayout" Target="../slideLayouts/slideLayout385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75.xml"/><Relationship Id="rId7" Type="http://schemas.openxmlformats.org/officeDocument/2006/relationships/slideLayout" Target="../slideLayouts/slideLayout379.xml"/><Relationship Id="rId12" Type="http://schemas.openxmlformats.org/officeDocument/2006/relationships/slideLayout" Target="../slideLayouts/slideLayout384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374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373.xml"/><Relationship Id="rId6" Type="http://schemas.openxmlformats.org/officeDocument/2006/relationships/slideLayout" Target="../slideLayouts/slideLayout378.xml"/><Relationship Id="rId11" Type="http://schemas.openxmlformats.org/officeDocument/2006/relationships/slideLayout" Target="../slideLayouts/slideLayout383.xml"/><Relationship Id="rId5" Type="http://schemas.openxmlformats.org/officeDocument/2006/relationships/slideLayout" Target="../slideLayouts/slideLayout377.xml"/><Relationship Id="rId15" Type="http://schemas.openxmlformats.org/officeDocument/2006/relationships/theme" Target="../theme/theme33.xml"/><Relationship Id="rId10" Type="http://schemas.openxmlformats.org/officeDocument/2006/relationships/slideLayout" Target="../slideLayouts/slideLayout382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76.xml"/><Relationship Id="rId9" Type="http://schemas.openxmlformats.org/officeDocument/2006/relationships/slideLayout" Target="../slideLayouts/slideLayout381.xml"/><Relationship Id="rId14" Type="http://schemas.openxmlformats.org/officeDocument/2006/relationships/slideLayout" Target="../slideLayouts/slideLayout386.xml"/></Relationships>
</file>

<file path=ppt/slideMasters/_rels/slideMaster34.xml.rels><?xml version="1.0" encoding="UTF-8" standalone="yes"?>
<Relationships xmlns="http://schemas.openxmlformats.org/package/2006/relationships"><Relationship Id="rId8" Type="http://schemas.openxmlformats.org/officeDocument/2006/relationships/theme" Target="../theme/theme34.xml"/><Relationship Id="rId3" Type="http://schemas.openxmlformats.org/officeDocument/2006/relationships/slideLayout" Target="../slideLayouts/slideLayout389.xml"/><Relationship Id="rId7" Type="http://schemas.openxmlformats.org/officeDocument/2006/relationships/slideLayout" Target="../slideLayouts/slideLayout393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388.xml"/><Relationship Id="rId1" Type="http://schemas.openxmlformats.org/officeDocument/2006/relationships/slideLayout" Target="../slideLayouts/slideLayout387.xml"/><Relationship Id="rId6" Type="http://schemas.openxmlformats.org/officeDocument/2006/relationships/slideLayout" Target="../slideLayouts/slideLayout392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39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390.xml"/><Relationship Id="rId9" Type="http://schemas.openxmlformats.org/officeDocument/2006/relationships/image" Target="../media/image1.jpeg"/></Relationships>
</file>

<file path=ppt/slideMasters/_rels/slideMaster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96.xml"/><Relationship Id="rId7" Type="http://schemas.openxmlformats.org/officeDocument/2006/relationships/slideLayout" Target="../slideLayouts/slideLayout400.xml"/><Relationship Id="rId12" Type="http://schemas.openxmlformats.org/officeDocument/2006/relationships/theme" Target="../theme/theme35.xml"/><Relationship Id="rId2" Type="http://schemas.openxmlformats.org/officeDocument/2006/relationships/slideLayout" Target="../slideLayouts/slideLayout395.xml"/><Relationship Id="rId1" Type="http://schemas.openxmlformats.org/officeDocument/2006/relationships/slideLayout" Target="../slideLayouts/slideLayout394.xml"/><Relationship Id="rId6" Type="http://schemas.openxmlformats.org/officeDocument/2006/relationships/slideLayout" Target="../slideLayouts/slideLayout399.xml"/><Relationship Id="rId11" Type="http://schemas.openxmlformats.org/officeDocument/2006/relationships/slideLayout" Target="../slideLayouts/slideLayout404.xml"/><Relationship Id="rId5" Type="http://schemas.openxmlformats.org/officeDocument/2006/relationships/slideLayout" Target="../slideLayouts/slideLayout398.xml"/><Relationship Id="rId10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397.xml"/><Relationship Id="rId9" Type="http://schemas.openxmlformats.org/officeDocument/2006/relationships/slideLayout" Target="../slideLayouts/slideLayout402.xml"/></Relationships>
</file>

<file path=ppt/slideMasters/_rels/slideMaster3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2.xml"/><Relationship Id="rId13" Type="http://schemas.openxmlformats.org/officeDocument/2006/relationships/slideLayout" Target="../slideLayouts/slideLayout417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407.xml"/><Relationship Id="rId7" Type="http://schemas.openxmlformats.org/officeDocument/2006/relationships/slideLayout" Target="../slideLayouts/slideLayout411.xml"/><Relationship Id="rId12" Type="http://schemas.openxmlformats.org/officeDocument/2006/relationships/slideLayout" Target="../slideLayouts/slideLayout416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406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405.xml"/><Relationship Id="rId6" Type="http://schemas.openxmlformats.org/officeDocument/2006/relationships/slideLayout" Target="../slideLayouts/slideLayout410.xml"/><Relationship Id="rId11" Type="http://schemas.openxmlformats.org/officeDocument/2006/relationships/slideLayout" Target="../slideLayouts/slideLayout415.xml"/><Relationship Id="rId5" Type="http://schemas.openxmlformats.org/officeDocument/2006/relationships/slideLayout" Target="../slideLayouts/slideLayout409.xml"/><Relationship Id="rId15" Type="http://schemas.openxmlformats.org/officeDocument/2006/relationships/theme" Target="../theme/theme36.xml"/><Relationship Id="rId10" Type="http://schemas.openxmlformats.org/officeDocument/2006/relationships/slideLayout" Target="../slideLayouts/slideLayout41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08.xml"/><Relationship Id="rId9" Type="http://schemas.openxmlformats.org/officeDocument/2006/relationships/slideLayout" Target="../slideLayouts/slideLayout413.xml"/><Relationship Id="rId14" Type="http://schemas.openxmlformats.org/officeDocument/2006/relationships/slideLayout" Target="../slideLayouts/slideLayout418.xml"/></Relationships>
</file>

<file path=ppt/slideMasters/_rels/slideMaster37.xml.rels><?xml version="1.0" encoding="UTF-8" standalone="yes"?>
<Relationships xmlns="http://schemas.openxmlformats.org/package/2006/relationships"><Relationship Id="rId8" Type="http://schemas.openxmlformats.org/officeDocument/2006/relationships/theme" Target="../theme/theme37.xml"/><Relationship Id="rId3" Type="http://schemas.openxmlformats.org/officeDocument/2006/relationships/slideLayout" Target="../slideLayouts/slideLayout421.xml"/><Relationship Id="rId7" Type="http://schemas.openxmlformats.org/officeDocument/2006/relationships/slideLayout" Target="../slideLayouts/slideLayout425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420.xml"/><Relationship Id="rId1" Type="http://schemas.openxmlformats.org/officeDocument/2006/relationships/slideLayout" Target="../slideLayouts/slideLayout419.xml"/><Relationship Id="rId6" Type="http://schemas.openxmlformats.org/officeDocument/2006/relationships/slideLayout" Target="../slideLayouts/slideLayout424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423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22.xml"/><Relationship Id="rId9" Type="http://schemas.openxmlformats.org/officeDocument/2006/relationships/image" Target="../media/image1.jpeg"/></Relationships>
</file>

<file path=ppt/slideMasters/_rels/slideMaster3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3.xml"/><Relationship Id="rId13" Type="http://schemas.openxmlformats.org/officeDocument/2006/relationships/slideLayout" Target="../slideLayouts/slideLayout438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428.xml"/><Relationship Id="rId7" Type="http://schemas.openxmlformats.org/officeDocument/2006/relationships/slideLayout" Target="../slideLayouts/slideLayout432.xml"/><Relationship Id="rId12" Type="http://schemas.openxmlformats.org/officeDocument/2006/relationships/slideLayout" Target="../slideLayouts/slideLayout437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427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426.xml"/><Relationship Id="rId6" Type="http://schemas.openxmlformats.org/officeDocument/2006/relationships/slideLayout" Target="../slideLayouts/slideLayout431.xml"/><Relationship Id="rId11" Type="http://schemas.openxmlformats.org/officeDocument/2006/relationships/slideLayout" Target="../slideLayouts/slideLayout436.xml"/><Relationship Id="rId5" Type="http://schemas.openxmlformats.org/officeDocument/2006/relationships/slideLayout" Target="../slideLayouts/slideLayout430.xml"/><Relationship Id="rId15" Type="http://schemas.openxmlformats.org/officeDocument/2006/relationships/theme" Target="../theme/theme38.xml"/><Relationship Id="rId10" Type="http://schemas.openxmlformats.org/officeDocument/2006/relationships/slideLayout" Target="../slideLayouts/slideLayout435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29.xml"/><Relationship Id="rId9" Type="http://schemas.openxmlformats.org/officeDocument/2006/relationships/slideLayout" Target="../slideLayouts/slideLayout434.xml"/><Relationship Id="rId14" Type="http://schemas.openxmlformats.org/officeDocument/2006/relationships/slideLayout" Target="../slideLayouts/slideLayout439.xml"/></Relationships>
</file>

<file path=ppt/slideMasters/_rels/slideMaster39.xml.rels><?xml version="1.0" encoding="UTF-8" standalone="yes"?>
<Relationships xmlns="http://schemas.openxmlformats.org/package/2006/relationships"><Relationship Id="rId8" Type="http://schemas.openxmlformats.org/officeDocument/2006/relationships/theme" Target="../theme/theme39.xml"/><Relationship Id="rId3" Type="http://schemas.openxmlformats.org/officeDocument/2006/relationships/slideLayout" Target="../slideLayouts/slideLayout442.xml"/><Relationship Id="rId7" Type="http://schemas.openxmlformats.org/officeDocument/2006/relationships/slideLayout" Target="../slideLayouts/slideLayout446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441.xml"/><Relationship Id="rId1" Type="http://schemas.openxmlformats.org/officeDocument/2006/relationships/slideLayout" Target="../slideLayouts/slideLayout440.xml"/><Relationship Id="rId6" Type="http://schemas.openxmlformats.org/officeDocument/2006/relationships/slideLayout" Target="../slideLayouts/slideLayout445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444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43.xml"/><Relationship Id="rId9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40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theme" Target="../theme/theme4.xml"/><Relationship Id="rId10" Type="http://schemas.openxmlformats.org/officeDocument/2006/relationships/slideLayout" Target="../slideLayouts/slideLayout48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40.xml.rels><?xml version="1.0" encoding="UTF-8" standalone="yes"?>
<Relationships xmlns="http://schemas.openxmlformats.org/package/2006/relationships"><Relationship Id="rId8" Type="http://schemas.openxmlformats.org/officeDocument/2006/relationships/theme" Target="../theme/theme40.xml"/><Relationship Id="rId3" Type="http://schemas.openxmlformats.org/officeDocument/2006/relationships/slideLayout" Target="../slideLayouts/slideLayout449.xml"/><Relationship Id="rId7" Type="http://schemas.openxmlformats.org/officeDocument/2006/relationships/slideLayout" Target="../slideLayouts/slideLayout453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448.xml"/><Relationship Id="rId1" Type="http://schemas.openxmlformats.org/officeDocument/2006/relationships/slideLayout" Target="../slideLayouts/slideLayout447.xml"/><Relationship Id="rId6" Type="http://schemas.openxmlformats.org/officeDocument/2006/relationships/slideLayout" Target="../slideLayouts/slideLayout452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451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50.xml"/><Relationship Id="rId9" Type="http://schemas.openxmlformats.org/officeDocument/2006/relationships/image" Target="../media/image1.jpeg"/></Relationships>
</file>

<file path=ppt/slideMasters/_rels/slideMaster41.xml.rels><?xml version="1.0" encoding="UTF-8" standalone="yes"?>
<Relationships xmlns="http://schemas.openxmlformats.org/package/2006/relationships"><Relationship Id="rId8" Type="http://schemas.openxmlformats.org/officeDocument/2006/relationships/theme" Target="../theme/theme41.xml"/><Relationship Id="rId3" Type="http://schemas.openxmlformats.org/officeDocument/2006/relationships/slideLayout" Target="../slideLayouts/slideLayout456.xml"/><Relationship Id="rId7" Type="http://schemas.openxmlformats.org/officeDocument/2006/relationships/slideLayout" Target="../slideLayouts/slideLayout460.xml"/><Relationship Id="rId12" Type="http://schemas.openxmlformats.org/officeDocument/2006/relationships/image" Target="../media/image4.png"/><Relationship Id="rId2" Type="http://schemas.openxmlformats.org/officeDocument/2006/relationships/slideLayout" Target="../slideLayouts/slideLayout455.xml"/><Relationship Id="rId1" Type="http://schemas.openxmlformats.org/officeDocument/2006/relationships/slideLayout" Target="../slideLayouts/slideLayout454.xml"/><Relationship Id="rId6" Type="http://schemas.openxmlformats.org/officeDocument/2006/relationships/slideLayout" Target="../slideLayouts/slideLayout459.xml"/><Relationship Id="rId11" Type="http://schemas.openxmlformats.org/officeDocument/2006/relationships/image" Target="../media/image3.png"/><Relationship Id="rId5" Type="http://schemas.openxmlformats.org/officeDocument/2006/relationships/slideLayout" Target="../slideLayouts/slideLayout458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57.xml"/><Relationship Id="rId9" Type="http://schemas.openxmlformats.org/officeDocument/2006/relationships/image" Target="../media/image1.jpeg"/></Relationships>
</file>

<file path=ppt/slideMasters/_rels/slideMaster4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8.xml"/><Relationship Id="rId13" Type="http://schemas.openxmlformats.org/officeDocument/2006/relationships/slideLayout" Target="../slideLayouts/slideLayout473.xml"/><Relationship Id="rId18" Type="http://schemas.openxmlformats.org/officeDocument/2006/relationships/image" Target="../media/image8.jpeg"/><Relationship Id="rId3" Type="http://schemas.openxmlformats.org/officeDocument/2006/relationships/slideLayout" Target="../slideLayouts/slideLayout46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467.xml"/><Relationship Id="rId12" Type="http://schemas.openxmlformats.org/officeDocument/2006/relationships/slideLayout" Target="../slideLayouts/slideLayout472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462.xml"/><Relationship Id="rId16" Type="http://schemas.openxmlformats.org/officeDocument/2006/relationships/theme" Target="../theme/theme42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461.xml"/><Relationship Id="rId6" Type="http://schemas.openxmlformats.org/officeDocument/2006/relationships/slideLayout" Target="../slideLayouts/slideLayout466.xml"/><Relationship Id="rId11" Type="http://schemas.openxmlformats.org/officeDocument/2006/relationships/slideLayout" Target="../slideLayouts/slideLayout471.xml"/><Relationship Id="rId5" Type="http://schemas.openxmlformats.org/officeDocument/2006/relationships/slideLayout" Target="../slideLayouts/slideLayout465.xml"/><Relationship Id="rId15" Type="http://schemas.openxmlformats.org/officeDocument/2006/relationships/slideLayout" Target="../slideLayouts/slideLayout475.xml"/><Relationship Id="rId10" Type="http://schemas.openxmlformats.org/officeDocument/2006/relationships/slideLayout" Target="../slideLayouts/slideLayout47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64.xml"/><Relationship Id="rId9" Type="http://schemas.openxmlformats.org/officeDocument/2006/relationships/slideLayout" Target="../slideLayouts/slideLayout469.xml"/><Relationship Id="rId14" Type="http://schemas.openxmlformats.org/officeDocument/2006/relationships/slideLayout" Target="../slideLayouts/slideLayout474.xml"/></Relationships>
</file>

<file path=ppt/slideMasters/_rels/slideMaster4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3.xml"/><Relationship Id="rId13" Type="http://schemas.openxmlformats.org/officeDocument/2006/relationships/slideLayout" Target="../slideLayouts/slideLayout488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478.xml"/><Relationship Id="rId7" Type="http://schemas.openxmlformats.org/officeDocument/2006/relationships/slideLayout" Target="../slideLayouts/slideLayout482.xml"/><Relationship Id="rId12" Type="http://schemas.openxmlformats.org/officeDocument/2006/relationships/slideLayout" Target="../slideLayouts/slideLayout487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477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476.xml"/><Relationship Id="rId6" Type="http://schemas.openxmlformats.org/officeDocument/2006/relationships/slideLayout" Target="../slideLayouts/slideLayout481.xml"/><Relationship Id="rId11" Type="http://schemas.openxmlformats.org/officeDocument/2006/relationships/slideLayout" Target="../slideLayouts/slideLayout486.xml"/><Relationship Id="rId5" Type="http://schemas.openxmlformats.org/officeDocument/2006/relationships/slideLayout" Target="../slideLayouts/slideLayout480.xml"/><Relationship Id="rId15" Type="http://schemas.openxmlformats.org/officeDocument/2006/relationships/theme" Target="../theme/theme43.xml"/><Relationship Id="rId10" Type="http://schemas.openxmlformats.org/officeDocument/2006/relationships/slideLayout" Target="../slideLayouts/slideLayout485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79.xml"/><Relationship Id="rId9" Type="http://schemas.openxmlformats.org/officeDocument/2006/relationships/slideLayout" Target="../slideLayouts/slideLayout484.xml"/><Relationship Id="rId14" Type="http://schemas.openxmlformats.org/officeDocument/2006/relationships/slideLayout" Target="../slideLayouts/slideLayout489.xml"/></Relationships>
</file>

<file path=ppt/slideMasters/_rels/slideMaster4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7.xml"/><Relationship Id="rId13" Type="http://schemas.openxmlformats.org/officeDocument/2006/relationships/slideLayout" Target="../slideLayouts/slideLayout502.xml"/><Relationship Id="rId18" Type="http://schemas.openxmlformats.org/officeDocument/2006/relationships/image" Target="../media/image8.jpeg"/><Relationship Id="rId3" Type="http://schemas.openxmlformats.org/officeDocument/2006/relationships/slideLayout" Target="../slideLayouts/slideLayout492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496.xml"/><Relationship Id="rId12" Type="http://schemas.openxmlformats.org/officeDocument/2006/relationships/slideLayout" Target="../slideLayouts/slideLayout501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491.xml"/><Relationship Id="rId16" Type="http://schemas.openxmlformats.org/officeDocument/2006/relationships/theme" Target="../theme/theme44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490.xml"/><Relationship Id="rId6" Type="http://schemas.openxmlformats.org/officeDocument/2006/relationships/slideLayout" Target="../slideLayouts/slideLayout495.xml"/><Relationship Id="rId11" Type="http://schemas.openxmlformats.org/officeDocument/2006/relationships/slideLayout" Target="../slideLayouts/slideLayout500.xml"/><Relationship Id="rId5" Type="http://schemas.openxmlformats.org/officeDocument/2006/relationships/slideLayout" Target="../slideLayouts/slideLayout494.xml"/><Relationship Id="rId15" Type="http://schemas.openxmlformats.org/officeDocument/2006/relationships/slideLayout" Target="../slideLayouts/slideLayout504.xml"/><Relationship Id="rId10" Type="http://schemas.openxmlformats.org/officeDocument/2006/relationships/slideLayout" Target="../slideLayouts/slideLayout499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93.xml"/><Relationship Id="rId9" Type="http://schemas.openxmlformats.org/officeDocument/2006/relationships/slideLayout" Target="../slideLayouts/slideLayout498.xml"/><Relationship Id="rId14" Type="http://schemas.openxmlformats.org/officeDocument/2006/relationships/slideLayout" Target="../slideLayouts/slideLayout503.xml"/></Relationships>
</file>

<file path=ppt/slideMasters/_rels/slideMaster4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2.xml"/><Relationship Id="rId13" Type="http://schemas.openxmlformats.org/officeDocument/2006/relationships/slideLayout" Target="../slideLayouts/slideLayout517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507.xml"/><Relationship Id="rId7" Type="http://schemas.openxmlformats.org/officeDocument/2006/relationships/slideLayout" Target="../slideLayouts/slideLayout511.xml"/><Relationship Id="rId12" Type="http://schemas.openxmlformats.org/officeDocument/2006/relationships/slideLayout" Target="../slideLayouts/slideLayout516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506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505.xml"/><Relationship Id="rId6" Type="http://schemas.openxmlformats.org/officeDocument/2006/relationships/slideLayout" Target="../slideLayouts/slideLayout510.xml"/><Relationship Id="rId11" Type="http://schemas.openxmlformats.org/officeDocument/2006/relationships/slideLayout" Target="../slideLayouts/slideLayout515.xml"/><Relationship Id="rId5" Type="http://schemas.openxmlformats.org/officeDocument/2006/relationships/slideLayout" Target="../slideLayouts/slideLayout509.xml"/><Relationship Id="rId15" Type="http://schemas.openxmlformats.org/officeDocument/2006/relationships/theme" Target="../theme/theme45.xml"/><Relationship Id="rId10" Type="http://schemas.openxmlformats.org/officeDocument/2006/relationships/slideLayout" Target="../slideLayouts/slideLayout51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508.xml"/><Relationship Id="rId9" Type="http://schemas.openxmlformats.org/officeDocument/2006/relationships/slideLayout" Target="../slideLayouts/slideLayout513.xml"/><Relationship Id="rId14" Type="http://schemas.openxmlformats.org/officeDocument/2006/relationships/slideLayout" Target="../slideLayouts/slideLayout518.xml"/></Relationships>
</file>

<file path=ppt/slideMasters/_rels/slideMaster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6.xml"/><Relationship Id="rId13" Type="http://schemas.openxmlformats.org/officeDocument/2006/relationships/theme" Target="../theme/theme46.xml"/><Relationship Id="rId3" Type="http://schemas.openxmlformats.org/officeDocument/2006/relationships/slideLayout" Target="../slideLayouts/slideLayout521.xml"/><Relationship Id="rId7" Type="http://schemas.openxmlformats.org/officeDocument/2006/relationships/slideLayout" Target="../slideLayouts/slideLayout525.xml"/><Relationship Id="rId12" Type="http://schemas.openxmlformats.org/officeDocument/2006/relationships/slideLayout" Target="../slideLayouts/slideLayout530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520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519.xml"/><Relationship Id="rId6" Type="http://schemas.openxmlformats.org/officeDocument/2006/relationships/slideLayout" Target="../slideLayouts/slideLayout524.xml"/><Relationship Id="rId11" Type="http://schemas.openxmlformats.org/officeDocument/2006/relationships/slideLayout" Target="../slideLayouts/slideLayout529.xml"/><Relationship Id="rId5" Type="http://schemas.openxmlformats.org/officeDocument/2006/relationships/slideLayout" Target="../slideLayouts/slideLayout523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528.xml"/><Relationship Id="rId4" Type="http://schemas.openxmlformats.org/officeDocument/2006/relationships/slideLayout" Target="../slideLayouts/slideLayout522.xml"/><Relationship Id="rId9" Type="http://schemas.openxmlformats.org/officeDocument/2006/relationships/slideLayout" Target="../slideLayouts/slideLayout527.xml"/><Relationship Id="rId14" Type="http://schemas.openxmlformats.org/officeDocument/2006/relationships/image" Target="../media/image7.png"/></Relationships>
</file>

<file path=ppt/slideMasters/_rels/slideMaster4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8.xml"/><Relationship Id="rId13" Type="http://schemas.openxmlformats.org/officeDocument/2006/relationships/slideLayout" Target="../slideLayouts/slideLayout543.xml"/><Relationship Id="rId18" Type="http://schemas.openxmlformats.org/officeDocument/2006/relationships/image" Target="../media/image8.jpeg"/><Relationship Id="rId3" Type="http://schemas.openxmlformats.org/officeDocument/2006/relationships/slideLayout" Target="../slideLayouts/slideLayout53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537.xml"/><Relationship Id="rId12" Type="http://schemas.openxmlformats.org/officeDocument/2006/relationships/slideLayout" Target="../slideLayouts/slideLayout542.xml"/><Relationship Id="rId17" Type="http://schemas.openxmlformats.org/officeDocument/2006/relationships/image" Target="../media/image7.png"/><Relationship Id="rId2" Type="http://schemas.openxmlformats.org/officeDocument/2006/relationships/slideLayout" Target="../slideLayouts/slideLayout532.xml"/><Relationship Id="rId16" Type="http://schemas.openxmlformats.org/officeDocument/2006/relationships/theme" Target="../theme/theme47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531.xml"/><Relationship Id="rId6" Type="http://schemas.openxmlformats.org/officeDocument/2006/relationships/slideLayout" Target="../slideLayouts/slideLayout536.xml"/><Relationship Id="rId11" Type="http://schemas.openxmlformats.org/officeDocument/2006/relationships/slideLayout" Target="../slideLayouts/slideLayout541.xml"/><Relationship Id="rId5" Type="http://schemas.openxmlformats.org/officeDocument/2006/relationships/slideLayout" Target="../slideLayouts/slideLayout535.xml"/><Relationship Id="rId15" Type="http://schemas.openxmlformats.org/officeDocument/2006/relationships/slideLayout" Target="../slideLayouts/slideLayout545.xml"/><Relationship Id="rId10" Type="http://schemas.openxmlformats.org/officeDocument/2006/relationships/slideLayout" Target="../slideLayouts/slideLayout54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534.xml"/><Relationship Id="rId9" Type="http://schemas.openxmlformats.org/officeDocument/2006/relationships/slideLayout" Target="../slideLayouts/slideLayout539.xml"/><Relationship Id="rId14" Type="http://schemas.openxmlformats.org/officeDocument/2006/relationships/slideLayout" Target="../slideLayouts/slideLayout54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slideLayout" Target="../slideLayouts/slideLayout65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54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62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4" Type="http://schemas.openxmlformats.org/officeDocument/2006/relationships/slideLayout" Target="../slideLayouts/slideLayout66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13" Type="http://schemas.openxmlformats.org/officeDocument/2006/relationships/slideLayout" Target="../slideLayouts/slideLayout79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slideLayout" Target="../slideLayouts/slideLayout78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68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5" Type="http://schemas.openxmlformats.org/officeDocument/2006/relationships/theme" Target="../theme/theme6.xml"/><Relationship Id="rId10" Type="http://schemas.openxmlformats.org/officeDocument/2006/relationships/slideLayout" Target="../slideLayouts/slideLayout76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82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theme" Target="../theme/theme7.xml"/><Relationship Id="rId10" Type="http://schemas.openxmlformats.org/officeDocument/2006/relationships/slideLayout" Target="../slideLayouts/slideLayout9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2.xml"/><Relationship Id="rId13" Type="http://schemas.openxmlformats.org/officeDocument/2006/relationships/slideLayout" Target="../slideLayouts/slideLayout107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97.xml"/><Relationship Id="rId7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06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96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95.xml"/><Relationship Id="rId6" Type="http://schemas.openxmlformats.org/officeDocument/2006/relationships/slideLayout" Target="../slideLayouts/slideLayout100.xml"/><Relationship Id="rId11" Type="http://schemas.openxmlformats.org/officeDocument/2006/relationships/slideLayout" Target="../slideLayouts/slideLayout105.xml"/><Relationship Id="rId5" Type="http://schemas.openxmlformats.org/officeDocument/2006/relationships/slideLayout" Target="../slideLayouts/slideLayout99.xml"/><Relationship Id="rId15" Type="http://schemas.openxmlformats.org/officeDocument/2006/relationships/theme" Target="../theme/theme8.xml"/><Relationship Id="rId10" Type="http://schemas.openxmlformats.org/officeDocument/2006/relationships/slideLayout" Target="../slideLayouts/slideLayout104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98.xml"/><Relationship Id="rId9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108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slideLayout" Target="../slideLayouts/slideLayout121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17" Type="http://schemas.openxmlformats.org/officeDocument/2006/relationships/image" Target="../media/image8.jpeg"/><Relationship Id="rId2" Type="http://schemas.openxmlformats.org/officeDocument/2006/relationships/slideLayout" Target="../slideLayouts/slideLayout110.xml"/><Relationship Id="rId16" Type="http://schemas.openxmlformats.org/officeDocument/2006/relationships/image" Target="../media/image7.png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5" Type="http://schemas.openxmlformats.org/officeDocument/2006/relationships/theme" Target="../theme/theme9.xml"/><Relationship Id="rId10" Type="http://schemas.openxmlformats.org/officeDocument/2006/relationships/slideLayout" Target="../slideLayouts/slideLayout118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디자인 사용자 지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7537798" y="6398688"/>
            <a:ext cx="2311400" cy="3397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spcBef>
                <a:spcPct val="0"/>
              </a:spcBef>
              <a:buNone/>
              <a:defRPr sz="1400">
                <a:solidFill>
                  <a:srgbClr val="0000FF"/>
                </a:solidFill>
                <a:latin typeface="휴먼엑스포"/>
                <a:ea typeface="휴먼엑스포"/>
              </a:defRPr>
            </a:lvl1pPr>
          </a:lstStyle>
          <a:p>
            <a:fld id="{01860197-41E7-46F0-9BED-0B33FA4B3876}" type="slidenum">
              <a:rPr lang="en-US" altLang="ko-KR" smtClean="0"/>
              <a:pPr/>
              <a:t>‹#›</a:t>
            </a:fld>
            <a:endParaRPr lang="en-US" altLang="ko-KR" dirty="0"/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611" r:id="rId1"/>
    <p:sldLayoutId id="2147486612" r:id="rId2"/>
    <p:sldLayoutId id="2147486613" r:id="rId3"/>
    <p:sldLayoutId id="2147486614" r:id="rId4"/>
    <p:sldLayoutId id="2147486615" r:id="rId5"/>
    <p:sldLayoutId id="2147486616" r:id="rId6"/>
    <p:sldLayoutId id="2147486617" r:id="rId7"/>
    <p:sldLayoutId id="2147486618" r:id="rId8"/>
    <p:sldLayoutId id="2147486619" r:id="rId9"/>
    <p:sldLayoutId id="2147487012" r:id="rId10"/>
    <p:sldLayoutId id="2147486620" r:id="rId11"/>
    <p:sldLayoutId id="2147486621" r:id="rId12"/>
    <p:sldLayoutId id="2147486622" r:id="rId13"/>
    <p:sldLayoutId id="2147486623" r:id="rId14"/>
    <p:sldLayoutId id="2147486624" r:id="rId15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7_디자인 사용자 지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spcBef>
                <a:spcPct val="0"/>
              </a:spcBef>
              <a:buNone/>
              <a:defRPr sz="1400">
                <a:solidFill>
                  <a:srgbClr val="000000"/>
                </a:solidFill>
                <a:latin typeface="휴먼엑스포"/>
                <a:ea typeface="휴먼엑스포"/>
              </a:defRPr>
            </a:lvl1pPr>
          </a:lstStyle>
          <a:p>
            <a:fld id="{628C4999-69A2-41EA-A0C2-3152390CB30C}" type="slidenum">
              <a:rPr lang="en-US" altLang="ko-KR"/>
              <a:pPr/>
              <a:t>‹#›</a:t>
            </a:fld>
            <a:endParaRPr lang="en-US" altLang="ko-KR" dirty="0"/>
          </a:p>
        </p:txBody>
      </p:sp>
      <p:pic>
        <p:nvPicPr>
          <p:cNvPr id="120836" name="Picture 7"/>
          <p:cNvPicPr>
            <a:picLocks noChangeAspect="1" noChangeArrowheads="1"/>
          </p:cNvPicPr>
          <p:nvPr/>
        </p:nvPicPr>
        <p:blipFill rotWithShape="1">
          <a:blip r:embed="rId16" cstate="print"/>
          <a:srcRect/>
          <a:stretch>
            <a:fillRect/>
          </a:stretch>
        </p:blipFill>
        <p:spPr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20837" name="그림 3" descr="13.jpg"/>
          <p:cNvPicPr>
            <a:picLocks noChangeAspect="1"/>
          </p:cNvPicPr>
          <p:nvPr/>
        </p:nvPicPr>
        <p:blipFill rotWithShape="1">
          <a:blip r:embed="rId17" cstate="print"/>
          <a:srcRect/>
          <a:stretch>
            <a:fillRect/>
          </a:stretch>
        </p:blipFill>
        <p:spPr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208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20" r:id="rId1"/>
    <p:sldLayoutId id="2147486721" r:id="rId2"/>
    <p:sldLayoutId id="2147486722" r:id="rId3"/>
    <p:sldLayoutId id="2147486723" r:id="rId4"/>
    <p:sldLayoutId id="2147486724" r:id="rId5"/>
    <p:sldLayoutId id="2147486725" r:id="rId6"/>
    <p:sldLayoutId id="2147486726" r:id="rId7"/>
    <p:sldLayoutId id="2147486727" r:id="rId8"/>
    <p:sldLayoutId id="2147486728" r:id="rId9"/>
    <p:sldLayoutId id="2147486729" r:id="rId10"/>
    <p:sldLayoutId id="2147486730" r:id="rId11"/>
    <p:sldLayoutId id="2147486731" r:id="rId12"/>
    <p:sldLayoutId id="2147486732" r:id="rId13"/>
    <p:sldLayoutId id="2147486733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8_디자인 사용자 지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spcBef>
                <a:spcPct val="0"/>
              </a:spcBef>
              <a:buNone/>
              <a:defRPr sz="1400" b="0">
                <a:solidFill>
                  <a:srgbClr val="000000"/>
                </a:solidFill>
                <a:latin typeface="휴먼엑스포"/>
                <a:ea typeface="휴먼엑스포"/>
              </a:defRPr>
            </a:lvl1pPr>
          </a:lstStyle>
          <a:p>
            <a:fld id="{0C3B93C1-E8D2-41AE-B2D1-7BB15C2DD857}" type="slidenum">
              <a:rPr lang="en-US" altLang="ko-KR"/>
              <a:pPr/>
              <a:t>‹#›</a:t>
            </a:fld>
            <a:endParaRPr lang="en-US" altLang="ko-KR" dirty="0"/>
          </a:p>
        </p:txBody>
      </p:sp>
      <p:pic>
        <p:nvPicPr>
          <p:cNvPr id="136196" name="Picture 7"/>
          <p:cNvPicPr>
            <a:picLocks noChangeAspect="1" noChangeArrowheads="1"/>
          </p:cNvPicPr>
          <p:nvPr/>
        </p:nvPicPr>
        <p:blipFill rotWithShape="1">
          <a:blip r:embed="rId14" cstate="print"/>
          <a:srcRect/>
          <a:stretch>
            <a:fillRect/>
          </a:stretch>
        </p:blipFill>
        <p:spPr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36197" name="Rectangle 2"/>
          <p:cNvSpPr>
            <a:spLocks noGrp="1" noChangeArrowheads="1"/>
          </p:cNvSpPr>
          <p:nvPr>
            <p:ph type="title"/>
          </p:nvPr>
        </p:nvSpPr>
        <p:spPr>
          <a:xfrm>
            <a:off x="55563" y="71438"/>
            <a:ext cx="8137525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34" r:id="rId1"/>
    <p:sldLayoutId id="2147486735" r:id="rId2"/>
    <p:sldLayoutId id="2147486736" r:id="rId3"/>
    <p:sldLayoutId id="2147486737" r:id="rId4"/>
    <p:sldLayoutId id="2147486738" r:id="rId5"/>
    <p:sldLayoutId id="2147486739" r:id="rId6"/>
    <p:sldLayoutId id="2147486740" r:id="rId7"/>
    <p:sldLayoutId id="2147486741" r:id="rId8"/>
    <p:sldLayoutId id="2147486742" r:id="rId9"/>
    <p:sldLayoutId id="2147486743" r:id="rId10"/>
    <p:sldLayoutId id="2147486744" r:id="rId11"/>
    <p:sldLayoutId id="2147486745" r:id="rId12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/>
          <a:ea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/>
          <a:ea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/>
          <a:ea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/>
          <a:ea typeface="HY헤드라인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/>
          <a:ea typeface="HY헤드라인M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/>
          <a:ea typeface="HY헤드라인M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/>
          <a:ea typeface="HY헤드라인M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tx2"/>
          </a:solidFill>
          <a:latin typeface="HY헤드라인M"/>
          <a:ea typeface="HY헤드라인M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6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7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9_디자인 사용자 지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spcBef>
                <a:spcPct val="0"/>
              </a:spcBef>
              <a:buNone/>
              <a:defRPr sz="1400">
                <a:solidFill>
                  <a:srgbClr val="000000"/>
                </a:solidFill>
                <a:latin typeface="휴먼엑스포"/>
                <a:ea typeface="휴먼엑스포"/>
              </a:defRPr>
            </a:lvl1pPr>
          </a:lstStyle>
          <a:p>
            <a:fld id="{1FA8B108-3067-4614-BF84-788000E276D0}" type="slidenum">
              <a:rPr lang="en-US" altLang="ko-KR"/>
              <a:pPr/>
              <a:t>‹#›</a:t>
            </a:fld>
            <a:endParaRPr lang="en-US" altLang="ko-KR" dirty="0"/>
          </a:p>
        </p:txBody>
      </p:sp>
      <p:pic>
        <p:nvPicPr>
          <p:cNvPr id="149508" name="Picture 7"/>
          <p:cNvPicPr>
            <a:picLocks noChangeAspect="1" noChangeArrowheads="1"/>
          </p:cNvPicPr>
          <p:nvPr/>
        </p:nvPicPr>
        <p:blipFill rotWithShape="1">
          <a:blip r:embed="rId16" cstate="print"/>
          <a:srcRect/>
          <a:stretch>
            <a:fillRect/>
          </a:stretch>
        </p:blipFill>
        <p:spPr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49509" name="그림 3" descr="13.jpg"/>
          <p:cNvPicPr>
            <a:picLocks noChangeAspect="1"/>
          </p:cNvPicPr>
          <p:nvPr/>
        </p:nvPicPr>
        <p:blipFill rotWithShape="1">
          <a:blip r:embed="rId17" cstate="print"/>
          <a:srcRect/>
          <a:stretch>
            <a:fillRect/>
          </a:stretch>
        </p:blipFill>
        <p:spPr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4951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46" r:id="rId1"/>
    <p:sldLayoutId id="2147486747" r:id="rId2"/>
    <p:sldLayoutId id="2147486748" r:id="rId3"/>
    <p:sldLayoutId id="2147486749" r:id="rId4"/>
    <p:sldLayoutId id="2147486750" r:id="rId5"/>
    <p:sldLayoutId id="2147486751" r:id="rId6"/>
    <p:sldLayoutId id="2147486752" r:id="rId7"/>
    <p:sldLayoutId id="2147486753" r:id="rId8"/>
    <p:sldLayoutId id="2147486754" r:id="rId9"/>
    <p:sldLayoutId id="2147486755" r:id="rId10"/>
    <p:sldLayoutId id="2147486756" r:id="rId11"/>
    <p:sldLayoutId id="2147486757" r:id="rId12"/>
    <p:sldLayoutId id="2147486758" r:id="rId13"/>
    <p:sldLayoutId id="2147486759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10_디자인 사용자 지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spcBef>
                <a:spcPct val="0"/>
              </a:spcBef>
              <a:buNone/>
              <a:defRPr sz="1400">
                <a:latin typeface="휴먼엑스포"/>
                <a:ea typeface="휴먼엑스포"/>
              </a:defRPr>
            </a:lvl1pPr>
          </a:lstStyle>
          <a:p>
            <a:fld id="{6FE27E4E-895E-4E62-81CF-337BFF7E484D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12292" name="Picture 7"/>
          <p:cNvPicPr>
            <a:picLocks noChangeAspect="1" noChangeArrowheads="1"/>
          </p:cNvPicPr>
          <p:nvPr/>
        </p:nvPicPr>
        <p:blipFill rotWithShape="1">
          <a:blip r:embed="rId16" cstate="print"/>
          <a:srcRect/>
          <a:stretch>
            <a:fillRect/>
          </a:stretch>
        </p:blipFill>
        <p:spPr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2293" name="그림 3" descr="13.jpg"/>
          <p:cNvPicPr>
            <a:picLocks noChangeAspect="1"/>
          </p:cNvPicPr>
          <p:nvPr/>
        </p:nvPicPr>
        <p:blipFill rotWithShape="1">
          <a:blip r:embed="rId17" cstate="print"/>
          <a:srcRect/>
          <a:stretch>
            <a:fillRect/>
          </a:stretch>
        </p:blipFill>
        <p:spPr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22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71" r:id="rId1"/>
    <p:sldLayoutId id="2147486772" r:id="rId2"/>
    <p:sldLayoutId id="2147486773" r:id="rId3"/>
    <p:sldLayoutId id="2147486774" r:id="rId4"/>
    <p:sldLayoutId id="2147486775" r:id="rId5"/>
    <p:sldLayoutId id="2147486776" r:id="rId6"/>
    <p:sldLayoutId id="2147486777" r:id="rId7"/>
    <p:sldLayoutId id="2147486778" r:id="rId8"/>
    <p:sldLayoutId id="2147486779" r:id="rId9"/>
    <p:sldLayoutId id="2147486780" r:id="rId10"/>
    <p:sldLayoutId id="2147486781" r:id="rId11"/>
    <p:sldLayoutId id="2147486782" r:id="rId12"/>
    <p:sldLayoutId id="2147486783" r:id="rId13"/>
    <p:sldLayoutId id="2147486784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11_디자인 사용자 지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spcBef>
                <a:spcPct val="0"/>
              </a:spcBef>
              <a:buNone/>
              <a:defRPr sz="1400">
                <a:latin typeface="휴먼엑스포"/>
                <a:ea typeface="휴먼엑스포"/>
              </a:defRPr>
            </a:lvl1pPr>
          </a:lstStyle>
          <a:p>
            <a:fld id="{1FC10A4E-401E-4F4D-9AB8-598F9FE375CE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1028" name="Picture 7"/>
          <p:cNvPicPr>
            <a:picLocks noChangeAspect="1" noChangeArrowheads="1"/>
          </p:cNvPicPr>
          <p:nvPr/>
        </p:nvPicPr>
        <p:blipFill rotWithShape="1">
          <a:blip r:embed="rId9" cstate="print"/>
          <a:srcRect/>
          <a:stretch>
            <a:fillRect/>
          </a:stretch>
        </p:blipFill>
        <p:spPr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029" name="그림 3" descr="13.jpg"/>
          <p:cNvPicPr>
            <a:picLocks noChangeAspect="1"/>
          </p:cNvPicPr>
          <p:nvPr/>
        </p:nvPicPr>
        <p:blipFill rotWithShape="1">
          <a:blip r:embed="rId10" cstate="print"/>
          <a:srcRect/>
          <a:stretch>
            <a:fillRect/>
          </a:stretch>
        </p:blipFill>
        <p:spPr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85" r:id="rId1"/>
    <p:sldLayoutId id="2147486786" r:id="rId2"/>
    <p:sldLayoutId id="2147486787" r:id="rId3"/>
    <p:sldLayoutId id="2147486788" r:id="rId4"/>
    <p:sldLayoutId id="2147486789" r:id="rId5"/>
    <p:sldLayoutId id="2147486790" r:id="rId6"/>
    <p:sldLayoutId id="2147486791" r:id="rId7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1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2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3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12_디자인 사용자 지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spcBef>
                <a:spcPct val="0"/>
              </a:spcBef>
              <a:buNone/>
              <a:defRPr sz="1400">
                <a:latin typeface="휴먼엑스포"/>
                <a:ea typeface="휴먼엑스포"/>
              </a:defRPr>
            </a:lvl1pPr>
          </a:lstStyle>
          <a:p>
            <a:fld id="{01860197-41E7-46F0-9BED-0B33FA4B3876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1028" name="Picture 7"/>
          <p:cNvPicPr>
            <a:picLocks noChangeAspect="1" noChangeArrowheads="1"/>
          </p:cNvPicPr>
          <p:nvPr/>
        </p:nvPicPr>
        <p:blipFill rotWithShape="1">
          <a:blip r:embed="rId16" cstate="print"/>
          <a:srcRect/>
          <a:stretch>
            <a:fillRect/>
          </a:stretch>
        </p:blipFill>
        <p:spPr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029" name="그림 3" descr="13.jpg"/>
          <p:cNvPicPr>
            <a:picLocks noChangeAspect="1"/>
          </p:cNvPicPr>
          <p:nvPr/>
        </p:nvPicPr>
        <p:blipFill rotWithShape="1">
          <a:blip r:embed="rId17" cstate="print"/>
          <a:srcRect/>
          <a:stretch>
            <a:fillRect/>
          </a:stretch>
        </p:blipFill>
        <p:spPr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92" r:id="rId1"/>
    <p:sldLayoutId id="2147486793" r:id="rId2"/>
    <p:sldLayoutId id="2147486794" r:id="rId3"/>
    <p:sldLayoutId id="2147486795" r:id="rId4"/>
    <p:sldLayoutId id="2147486796" r:id="rId5"/>
    <p:sldLayoutId id="2147486797" r:id="rId6"/>
    <p:sldLayoutId id="2147486798" r:id="rId7"/>
    <p:sldLayoutId id="2147486799" r:id="rId8"/>
    <p:sldLayoutId id="2147486800" r:id="rId9"/>
    <p:sldLayoutId id="2147486801" r:id="rId10"/>
    <p:sldLayoutId id="2147486802" r:id="rId11"/>
    <p:sldLayoutId id="2147486803" r:id="rId12"/>
    <p:sldLayoutId id="2147486804" r:id="rId13"/>
    <p:sldLayoutId id="2147486805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F25E2D81-32F7-45A9-B422-1FC8ACF0679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그림 3" descr="13.jpg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822" r:id="rId1"/>
    <p:sldLayoutId id="2147486823" r:id="rId2"/>
    <p:sldLayoutId id="2147486824" r:id="rId3"/>
    <p:sldLayoutId id="2147486825" r:id="rId4"/>
    <p:sldLayoutId id="2147486826" r:id="rId5"/>
    <p:sldLayoutId id="2147486827" r:id="rId6"/>
    <p:sldLayoutId id="2147486828" r:id="rId7"/>
    <p:sldLayoutId id="2147486829" r:id="rId8"/>
    <p:sldLayoutId id="2147486830" r:id="rId9"/>
    <p:sldLayoutId id="2147486831" r:id="rId10"/>
    <p:sldLayoutId id="2147486832" r:id="rId11"/>
    <p:sldLayoutId id="2147486833" r:id="rId12"/>
    <p:sldLayoutId id="2147486834" r:id="rId13"/>
    <p:sldLayoutId id="2147486835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C098A7CF-A9FD-4950-BB54-F5E65E050DE5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17413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-27384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837" r:id="rId1"/>
    <p:sldLayoutId id="2147486838" r:id="rId2"/>
    <p:sldLayoutId id="2147486839" r:id="rId3"/>
    <p:sldLayoutId id="2147486840" r:id="rId4"/>
    <p:sldLayoutId id="2147486841" r:id="rId5"/>
    <p:sldLayoutId id="2147486842" r:id="rId6"/>
    <p:sldLayoutId id="2147486843" r:id="rId7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0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1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2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C098A7CF-A9FD-4950-BB54-F5E65E050DE5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17413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-27384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845" r:id="rId1"/>
    <p:sldLayoutId id="2147486846" r:id="rId2"/>
    <p:sldLayoutId id="2147486847" r:id="rId3"/>
    <p:sldLayoutId id="2147486848" r:id="rId4"/>
    <p:sldLayoutId id="2147486849" r:id="rId5"/>
    <p:sldLayoutId id="2147486850" r:id="rId6"/>
    <p:sldLayoutId id="2147486851" r:id="rId7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0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1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2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C098A7CF-A9FD-4950-BB54-F5E65E050DE5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17413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-27384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853" r:id="rId1"/>
    <p:sldLayoutId id="2147486854" r:id="rId2"/>
    <p:sldLayoutId id="2147486855" r:id="rId3"/>
    <p:sldLayoutId id="2147486856" r:id="rId4"/>
    <p:sldLayoutId id="2147486857" r:id="rId5"/>
    <p:sldLayoutId id="2147486858" r:id="rId6"/>
    <p:sldLayoutId id="2147486859" r:id="rId7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0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1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2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381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3813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9AF378-050B-4B68-9F6C-D3704DB49B83}" type="datetimeFigureOut">
              <a:rPr lang="ko-KR" altLang="en-US" smtClean="0"/>
              <a:pPr/>
              <a:t>2015-08-06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53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7713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CF0FF-3659-4B66-BEAB-FB063F2C3F83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00" r:id="rId1"/>
    <p:sldLayoutId id="2147487001" r:id="rId2"/>
    <p:sldLayoutId id="2147487002" r:id="rId3"/>
    <p:sldLayoutId id="2147487003" r:id="rId4"/>
    <p:sldLayoutId id="2147487004" r:id="rId5"/>
    <p:sldLayoutId id="2147487005" r:id="rId6"/>
    <p:sldLayoutId id="2147487006" r:id="rId7"/>
    <p:sldLayoutId id="2147487007" r:id="rId8"/>
    <p:sldLayoutId id="2147487008" r:id="rId9"/>
    <p:sldLayoutId id="2147487009" r:id="rId10"/>
    <p:sldLayoutId id="2147487010" r:id="rId11"/>
    <p:sldLayoutId id="2147487011" r:id="rId12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C098A7CF-A9FD-4950-BB54-F5E65E050DE5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17413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-27384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861" r:id="rId1"/>
    <p:sldLayoutId id="2147486862" r:id="rId2"/>
    <p:sldLayoutId id="2147486863" r:id="rId3"/>
    <p:sldLayoutId id="2147486864" r:id="rId4"/>
    <p:sldLayoutId id="2147486865" r:id="rId5"/>
    <p:sldLayoutId id="2147486866" r:id="rId6"/>
    <p:sldLayoutId id="2147486867" r:id="rId7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0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1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2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C098A7CF-A9FD-4950-BB54-F5E65E050DE5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17413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-27384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869" r:id="rId1"/>
    <p:sldLayoutId id="2147486870" r:id="rId2"/>
    <p:sldLayoutId id="2147486871" r:id="rId3"/>
    <p:sldLayoutId id="2147486872" r:id="rId4"/>
    <p:sldLayoutId id="2147486873" r:id="rId5"/>
    <p:sldLayoutId id="2147486874" r:id="rId6"/>
    <p:sldLayoutId id="2147486875" r:id="rId7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0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1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2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C098A7CF-A9FD-4950-BB54-F5E65E050DE5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17413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-27384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877" r:id="rId1"/>
    <p:sldLayoutId id="2147486878" r:id="rId2"/>
    <p:sldLayoutId id="2147486879" r:id="rId3"/>
    <p:sldLayoutId id="2147486880" r:id="rId4"/>
    <p:sldLayoutId id="2147486881" r:id="rId5"/>
    <p:sldLayoutId id="2147486882" r:id="rId6"/>
    <p:sldLayoutId id="2147486883" r:id="rId7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0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1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2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C098A7CF-A9FD-4950-BB54-F5E65E050DE5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17413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-27384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885" r:id="rId1"/>
    <p:sldLayoutId id="2147486886" r:id="rId2"/>
    <p:sldLayoutId id="2147486887" r:id="rId3"/>
    <p:sldLayoutId id="2147486888" r:id="rId4"/>
    <p:sldLayoutId id="2147486889" r:id="rId5"/>
    <p:sldLayoutId id="2147486890" r:id="rId6"/>
    <p:sldLayoutId id="2147486891" r:id="rId7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0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1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2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C098A7CF-A9FD-4950-BB54-F5E65E050DE5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17413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-27384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38869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93" r:id="rId1"/>
    <p:sldLayoutId id="2147486894" r:id="rId2"/>
    <p:sldLayoutId id="2147486895" r:id="rId3"/>
    <p:sldLayoutId id="2147486896" r:id="rId4"/>
    <p:sldLayoutId id="2147486897" r:id="rId5"/>
    <p:sldLayoutId id="2147486898" r:id="rId6"/>
    <p:sldLayoutId id="2147486899" r:id="rId7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0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1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2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C098A7CF-A9FD-4950-BB54-F5E65E050DE5}" type="slidenum">
              <a:rPr lang="en-US" altLang="ko-KR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17413" name="그림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-27384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901" r:id="rId1"/>
    <p:sldLayoutId id="2147486902" r:id="rId2"/>
    <p:sldLayoutId id="2147486903" r:id="rId3"/>
    <p:sldLayoutId id="2147486904" r:id="rId4"/>
    <p:sldLayoutId id="2147486905" r:id="rId5"/>
    <p:sldLayoutId id="2147486906" r:id="rId6"/>
    <p:sldLayoutId id="2147486907" r:id="rId7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0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1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2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F25E2D81-32F7-45A9-B422-1FC8ACF0679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그림 3" descr="13.jpg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909" r:id="rId1"/>
    <p:sldLayoutId id="2147486910" r:id="rId2"/>
    <p:sldLayoutId id="2147486911" r:id="rId3"/>
    <p:sldLayoutId id="2147486912" r:id="rId4"/>
    <p:sldLayoutId id="2147486913" r:id="rId5"/>
    <p:sldLayoutId id="2147486914" r:id="rId6"/>
    <p:sldLayoutId id="2147486915" r:id="rId7"/>
    <p:sldLayoutId id="2147486916" r:id="rId8"/>
    <p:sldLayoutId id="2147486917" r:id="rId9"/>
    <p:sldLayoutId id="2147486918" r:id="rId10"/>
    <p:sldLayoutId id="2147486919" r:id="rId11"/>
    <p:sldLayoutId id="2147486920" r:id="rId12"/>
    <p:sldLayoutId id="2147486921" r:id="rId13"/>
    <p:sldLayoutId id="2147486922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F25E2D81-32F7-45A9-B422-1FC8ACF0679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그림 3" descr="13.jpg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924" r:id="rId1"/>
    <p:sldLayoutId id="2147486925" r:id="rId2"/>
    <p:sldLayoutId id="2147486926" r:id="rId3"/>
    <p:sldLayoutId id="2147486927" r:id="rId4"/>
    <p:sldLayoutId id="2147486928" r:id="rId5"/>
    <p:sldLayoutId id="2147486929" r:id="rId6"/>
    <p:sldLayoutId id="2147486930" r:id="rId7"/>
    <p:sldLayoutId id="2147486931" r:id="rId8"/>
    <p:sldLayoutId id="2147486932" r:id="rId9"/>
    <p:sldLayoutId id="2147486933" r:id="rId10"/>
    <p:sldLayoutId id="2147486934" r:id="rId11"/>
    <p:sldLayoutId id="2147486935" r:id="rId12"/>
    <p:sldLayoutId id="2147486936" r:id="rId13"/>
    <p:sldLayoutId id="2147486937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F25E2D81-32F7-45A9-B422-1FC8ACF0679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그림 3" descr="13.jpg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939" r:id="rId1"/>
    <p:sldLayoutId id="2147486940" r:id="rId2"/>
    <p:sldLayoutId id="2147486941" r:id="rId3"/>
    <p:sldLayoutId id="2147486942" r:id="rId4"/>
    <p:sldLayoutId id="2147486943" r:id="rId5"/>
    <p:sldLayoutId id="2147486944" r:id="rId6"/>
    <p:sldLayoutId id="2147486945" r:id="rId7"/>
    <p:sldLayoutId id="2147486946" r:id="rId8"/>
    <p:sldLayoutId id="2147486947" r:id="rId9"/>
    <p:sldLayoutId id="2147486948" r:id="rId10"/>
    <p:sldLayoutId id="2147486949" r:id="rId11"/>
    <p:sldLayoutId id="2147486950" r:id="rId12"/>
    <p:sldLayoutId id="2147486951" r:id="rId13"/>
    <p:sldLayoutId id="2147486952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F6A3BD9E-1767-4449-B0A2-D0786D7E7789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28676" name="Picture 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그림 3" descr="13.jpg"/>
          <p:cNvPicPr>
            <a:picLocks noChangeAspect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955" r:id="rId1"/>
    <p:sldLayoutId id="2147486956" r:id="rId2"/>
    <p:sldLayoutId id="2147486957" r:id="rId3"/>
    <p:sldLayoutId id="2147486958" r:id="rId4"/>
    <p:sldLayoutId id="2147486959" r:id="rId5"/>
    <p:sldLayoutId id="2147486960" r:id="rId6"/>
    <p:sldLayoutId id="2147486961" r:id="rId7"/>
    <p:sldLayoutId id="2147486962" r:id="rId8"/>
    <p:sldLayoutId id="2147486963" r:id="rId9"/>
    <p:sldLayoutId id="2147486964" r:id="rId10"/>
    <p:sldLayoutId id="2147486965" r:id="rId11"/>
    <p:sldLayoutId id="2147486966" r:id="rId12"/>
    <p:sldLayoutId id="2147486967" r:id="rId13"/>
    <p:sldLayoutId id="2147486968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2_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제목 개체 틀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3813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6387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600200"/>
            <a:ext cx="8913813" cy="4525963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buNone/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fld id="{8D0825BD-94B0-40B7-91DB-44A697D14D34}" type="datetime1">
              <a:rPr lang="ko-KR" altLang="en-US" smtClean="0"/>
              <a:pPr/>
              <a:t>2015-08-06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5313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buNone/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7713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buNone/>
              <a:defRPr kumimoji="0" sz="1200">
                <a:solidFill>
                  <a:prstClr val="black">
                    <a:tint val="75000"/>
                  </a:prstClr>
                </a:solidFill>
                <a:latin typeface="+mn-lt"/>
                <a:ea typeface="+mn-ea"/>
              </a:defRPr>
            </a:lvl1pPr>
          </a:lstStyle>
          <a:p>
            <a:fld id="{02601D12-C77E-4AD2-B9BB-27A139568DC6}" type="slidenum">
              <a:rPr lang="ko-KR" altLang="en-US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625" r:id="rId1"/>
    <p:sldLayoutId id="2147486626" r:id="rId2"/>
    <p:sldLayoutId id="2147486627" r:id="rId3"/>
    <p:sldLayoutId id="2147486628" r:id="rId4"/>
    <p:sldLayoutId id="2147486629" r:id="rId5"/>
    <p:sldLayoutId id="2147486630" r:id="rId6"/>
    <p:sldLayoutId id="2147486631" r:id="rId7"/>
    <p:sldLayoutId id="2147486632" r:id="rId8"/>
    <p:sldLayoutId id="2147486633" r:id="rId9"/>
    <p:sldLayoutId id="2147486634" r:id="rId10"/>
    <p:sldLayoutId id="2147486635" r:id="rId11"/>
  </p:sldLayoutIdLst>
  <p:hf hdr="0" ft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/>
          <a:ea typeface="맑은 고딕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F25E2D81-32F7-45A9-B422-1FC8ACF0679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그림 3" descr="13.jpg"/>
          <p:cNvPicPr>
            <a:picLocks noChangeAspect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970" r:id="rId1"/>
    <p:sldLayoutId id="2147486971" r:id="rId2"/>
    <p:sldLayoutId id="2147486972" r:id="rId3"/>
    <p:sldLayoutId id="2147486973" r:id="rId4"/>
    <p:sldLayoutId id="2147486974" r:id="rId5"/>
    <p:sldLayoutId id="2147486975" r:id="rId6"/>
    <p:sldLayoutId id="2147486976" r:id="rId7"/>
    <p:sldLayoutId id="2147486977" r:id="rId8"/>
    <p:sldLayoutId id="2147486978" r:id="rId9"/>
    <p:sldLayoutId id="2147486979" r:id="rId10"/>
    <p:sldLayoutId id="2147486980" r:id="rId11"/>
    <p:sldLayoutId id="2147486981" r:id="rId12"/>
    <p:sldLayoutId id="2147486982" r:id="rId13"/>
    <p:sldLayoutId id="2147486983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F25E2D81-32F7-45A9-B422-1FC8ACF0679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그림 3" descr="13.jpg"/>
          <p:cNvPicPr>
            <a:picLocks noChangeAspect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985" r:id="rId1"/>
    <p:sldLayoutId id="2147486986" r:id="rId2"/>
    <p:sldLayoutId id="2147486987" r:id="rId3"/>
    <p:sldLayoutId id="2147486988" r:id="rId4"/>
    <p:sldLayoutId id="2147486989" r:id="rId5"/>
    <p:sldLayoutId id="2147486990" r:id="rId6"/>
    <p:sldLayoutId id="2147486991" r:id="rId7"/>
    <p:sldLayoutId id="2147486992" r:id="rId8"/>
    <p:sldLayoutId id="2147486993" r:id="rId9"/>
    <p:sldLayoutId id="2147486994" r:id="rId10"/>
    <p:sldLayoutId id="2147486995" r:id="rId11"/>
    <p:sldLayoutId id="2147486996" r:id="rId12"/>
    <p:sldLayoutId id="2147486997" r:id="rId13"/>
    <p:sldLayoutId id="2147486998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F25E2D81-32F7-45A9-B422-1FC8ACF0679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그림 3" descr="13.jpg"/>
          <p:cNvPicPr>
            <a:picLocks noChangeAspect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14" r:id="rId1"/>
    <p:sldLayoutId id="2147487015" r:id="rId2"/>
    <p:sldLayoutId id="2147487016" r:id="rId3"/>
    <p:sldLayoutId id="2147487017" r:id="rId4"/>
    <p:sldLayoutId id="2147487018" r:id="rId5"/>
    <p:sldLayoutId id="2147487019" r:id="rId6"/>
    <p:sldLayoutId id="2147487020" r:id="rId7"/>
    <p:sldLayoutId id="2147487021" r:id="rId8"/>
    <p:sldLayoutId id="2147487022" r:id="rId9"/>
    <p:sldLayoutId id="2147487023" r:id="rId10"/>
    <p:sldLayoutId id="2147487024" r:id="rId11"/>
    <p:sldLayoutId id="2147487025" r:id="rId12"/>
    <p:sldLayoutId id="2147487026" r:id="rId13"/>
    <p:sldLayoutId id="2147487027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F25E2D81-32F7-45A9-B422-1FC8ACF0679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그림 3" descr="13.jpg"/>
          <p:cNvPicPr>
            <a:picLocks noChangeAspect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7029" r:id="rId1"/>
    <p:sldLayoutId id="2147487030" r:id="rId2"/>
    <p:sldLayoutId id="2147487031" r:id="rId3"/>
    <p:sldLayoutId id="2147487032" r:id="rId4"/>
    <p:sldLayoutId id="2147487033" r:id="rId5"/>
    <p:sldLayoutId id="2147487034" r:id="rId6"/>
    <p:sldLayoutId id="2147487035" r:id="rId7"/>
    <p:sldLayoutId id="2147487036" r:id="rId8"/>
    <p:sldLayoutId id="2147487037" r:id="rId9"/>
    <p:sldLayoutId id="2147487038" r:id="rId10"/>
    <p:sldLayoutId id="2147487039" r:id="rId11"/>
    <p:sldLayoutId id="2147487040" r:id="rId12"/>
    <p:sldLayoutId id="2147487041" r:id="rId13"/>
    <p:sldLayoutId id="2147487042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spcBef>
                <a:spcPct val="0"/>
              </a:spcBef>
              <a:buNone/>
              <a:defRPr sz="1400">
                <a:latin typeface="휴먼엑스포"/>
                <a:ea typeface="휴먼엑스포"/>
              </a:defRPr>
            </a:lvl1pPr>
          </a:lstStyle>
          <a:p>
            <a:fld id="{01860197-41E7-46F0-9BED-0B33FA4B3876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850432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044" r:id="rId1"/>
    <p:sldLayoutId id="2147487045" r:id="rId2"/>
    <p:sldLayoutId id="2147487046" r:id="rId3"/>
    <p:sldLayoutId id="2147487047" r:id="rId4"/>
    <p:sldLayoutId id="2147487048" r:id="rId5"/>
    <p:sldLayoutId id="2147487049" r:id="rId6"/>
    <p:sldLayoutId id="2147487050" r:id="rId7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0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1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2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95305" y="274638"/>
            <a:ext cx="891381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5" y="1600204"/>
            <a:ext cx="891381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8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4F94DD-29AB-4AF8-8E15-0BD64E6AAB5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2015-08-06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4" y="6356358"/>
            <a:ext cx="31353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7713" y="6356358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E4D720-A803-4455-AE34-3105A1F5311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51823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052" r:id="rId1"/>
    <p:sldLayoutId id="2147487053" r:id="rId2"/>
    <p:sldLayoutId id="2147487054" r:id="rId3"/>
    <p:sldLayoutId id="2147487055" r:id="rId4"/>
    <p:sldLayoutId id="2147487056" r:id="rId5"/>
    <p:sldLayoutId id="2147487057" r:id="rId6"/>
    <p:sldLayoutId id="2147487058" r:id="rId7"/>
    <p:sldLayoutId id="2147487059" r:id="rId8"/>
    <p:sldLayoutId id="2147487060" r:id="rId9"/>
    <p:sldLayoutId id="2147487061" r:id="rId10"/>
    <p:sldLayoutId id="2147487062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F25E2D81-32F7-45A9-B422-1FC8ACF0679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그림 3" descr="13.jpg"/>
          <p:cNvPicPr>
            <a:picLocks noChangeAspect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34598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064" r:id="rId1"/>
    <p:sldLayoutId id="2147487065" r:id="rId2"/>
    <p:sldLayoutId id="2147487066" r:id="rId3"/>
    <p:sldLayoutId id="2147487067" r:id="rId4"/>
    <p:sldLayoutId id="2147487068" r:id="rId5"/>
    <p:sldLayoutId id="2147487069" r:id="rId6"/>
    <p:sldLayoutId id="2147487070" r:id="rId7"/>
    <p:sldLayoutId id="2147487071" r:id="rId8"/>
    <p:sldLayoutId id="2147487072" r:id="rId9"/>
    <p:sldLayoutId id="2147487073" r:id="rId10"/>
    <p:sldLayoutId id="2147487074" r:id="rId11"/>
    <p:sldLayoutId id="2147487075" r:id="rId12"/>
    <p:sldLayoutId id="2147487076" r:id="rId13"/>
    <p:sldLayoutId id="2147487077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5" y="836613"/>
            <a:ext cx="8913812" cy="55451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713038" y="6381758"/>
            <a:ext cx="2311400" cy="3397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spcBef>
                <a:spcPct val="0"/>
              </a:spcBef>
              <a:buNone/>
              <a:defRPr sz="1400">
                <a:latin typeface="휴먼엑스포"/>
                <a:ea typeface="휴먼엑스포"/>
              </a:defRPr>
            </a:lvl1pPr>
          </a:lstStyle>
          <a:p>
            <a:fld id="{01860197-41E7-46F0-9BED-0B33FA4B3876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5" y="71440"/>
            <a:ext cx="8137525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936497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079" r:id="rId1"/>
    <p:sldLayoutId id="2147487080" r:id="rId2"/>
    <p:sldLayoutId id="2147487081" r:id="rId3"/>
    <p:sldLayoutId id="2147487082" r:id="rId4"/>
    <p:sldLayoutId id="2147487083" r:id="rId5"/>
    <p:sldLayoutId id="2147487084" r:id="rId6"/>
    <p:sldLayoutId id="2147487085" r:id="rId7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0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1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2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3" y="836614"/>
            <a:ext cx="8913812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13038" y="6381754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F25E2D81-32F7-45A9-B422-1FC8ACF0679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4"/>
            <a:ext cx="9904413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그림 3" descr="13.jpg"/>
          <p:cNvPicPr>
            <a:picLocks noChangeAspect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" y="71442"/>
            <a:ext cx="8137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707893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087" r:id="rId1"/>
    <p:sldLayoutId id="2147487088" r:id="rId2"/>
    <p:sldLayoutId id="2147487089" r:id="rId3"/>
    <p:sldLayoutId id="2147487090" r:id="rId4"/>
    <p:sldLayoutId id="2147487091" r:id="rId5"/>
    <p:sldLayoutId id="2147487092" r:id="rId6"/>
    <p:sldLayoutId id="2147487093" r:id="rId7"/>
    <p:sldLayoutId id="2147487094" r:id="rId8"/>
    <p:sldLayoutId id="2147487095" r:id="rId9"/>
    <p:sldLayoutId id="2147487096" r:id="rId10"/>
    <p:sldLayoutId id="2147487097" r:id="rId11"/>
    <p:sldLayoutId id="2147487098" r:id="rId12"/>
    <p:sldLayoutId id="2147487099" r:id="rId13"/>
    <p:sldLayoutId id="2147487100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5" y="836613"/>
            <a:ext cx="8913812" cy="55451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713038" y="6381758"/>
            <a:ext cx="2311400" cy="3397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spcBef>
                <a:spcPct val="0"/>
              </a:spcBef>
              <a:buNone/>
              <a:defRPr sz="1400">
                <a:latin typeface="휴먼엑스포"/>
                <a:ea typeface="휴먼엑스포"/>
              </a:defRPr>
            </a:lvl1pPr>
          </a:lstStyle>
          <a:p>
            <a:fld id="{01860197-41E7-46F0-9BED-0B33FA4B3876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5" y="71440"/>
            <a:ext cx="8137525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4173358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14" r:id="rId1"/>
    <p:sldLayoutId id="2147487115" r:id="rId2"/>
    <p:sldLayoutId id="2147487116" r:id="rId3"/>
    <p:sldLayoutId id="2147487117" r:id="rId4"/>
    <p:sldLayoutId id="2147487118" r:id="rId5"/>
    <p:sldLayoutId id="2147487119" r:id="rId6"/>
    <p:sldLayoutId id="2147487120" r:id="rId7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0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1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2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1_디자인 사용자 지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spcBef>
                <a:spcPct val="0"/>
              </a:spcBef>
              <a:buNone/>
              <a:defRPr sz="1400">
                <a:solidFill>
                  <a:srgbClr val="000000"/>
                </a:solidFill>
                <a:latin typeface="휴먼엑스포"/>
                <a:ea typeface="휴먼엑스포"/>
              </a:defRPr>
            </a:lvl1pPr>
          </a:lstStyle>
          <a:p>
            <a:fld id="{F6A3BD9E-1767-4449-B0A2-D0786D7E7789}" type="slidenum">
              <a:rPr lang="en-US" altLang="ko-KR"/>
              <a:pPr/>
              <a:t>‹#›</a:t>
            </a:fld>
            <a:endParaRPr lang="en-US" altLang="ko-KR" dirty="0"/>
          </a:p>
        </p:txBody>
      </p:sp>
      <p:pic>
        <p:nvPicPr>
          <p:cNvPr id="28676" name="Picture 7"/>
          <p:cNvPicPr>
            <a:picLocks noChangeAspect="1" noChangeArrowheads="1"/>
          </p:cNvPicPr>
          <p:nvPr/>
        </p:nvPicPr>
        <p:blipFill rotWithShape="1">
          <a:blip r:embed="rId16" cstate="print"/>
          <a:srcRect/>
          <a:stretch>
            <a:fillRect/>
          </a:stretch>
        </p:blipFill>
        <p:spPr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8677" name="그림 3" descr="13.jpg"/>
          <p:cNvPicPr>
            <a:picLocks noChangeAspect="1"/>
          </p:cNvPicPr>
          <p:nvPr/>
        </p:nvPicPr>
        <p:blipFill rotWithShape="1">
          <a:blip r:embed="rId17" cstate="print"/>
          <a:srcRect/>
          <a:stretch>
            <a:fillRect/>
          </a:stretch>
        </p:blipFill>
        <p:spPr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286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636" r:id="rId1"/>
    <p:sldLayoutId id="2147486637" r:id="rId2"/>
    <p:sldLayoutId id="2147486638" r:id="rId3"/>
    <p:sldLayoutId id="2147486639" r:id="rId4"/>
    <p:sldLayoutId id="2147486640" r:id="rId5"/>
    <p:sldLayoutId id="2147486641" r:id="rId6"/>
    <p:sldLayoutId id="2147486642" r:id="rId7"/>
    <p:sldLayoutId id="2147486643" r:id="rId8"/>
    <p:sldLayoutId id="2147486644" r:id="rId9"/>
    <p:sldLayoutId id="2147486645" r:id="rId10"/>
    <p:sldLayoutId id="2147486646" r:id="rId11"/>
    <p:sldLayoutId id="2147486647" r:id="rId12"/>
    <p:sldLayoutId id="2147486648" r:id="rId13"/>
    <p:sldLayoutId id="2147486649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5" y="836613"/>
            <a:ext cx="8913812" cy="55451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713038" y="6381758"/>
            <a:ext cx="2311400" cy="3397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spcBef>
                <a:spcPct val="0"/>
              </a:spcBef>
              <a:buNone/>
              <a:defRPr sz="1400">
                <a:latin typeface="휴먼엑스포"/>
                <a:ea typeface="휴먼엑스포"/>
              </a:defRPr>
            </a:lvl1pPr>
          </a:lstStyle>
          <a:p>
            <a:fld id="{01860197-41E7-46F0-9BED-0B33FA4B3876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5" y="71440"/>
            <a:ext cx="8137525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258184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22" r:id="rId1"/>
    <p:sldLayoutId id="2147487123" r:id="rId2"/>
    <p:sldLayoutId id="2147487124" r:id="rId3"/>
    <p:sldLayoutId id="2147487125" r:id="rId4"/>
    <p:sldLayoutId id="2147487126" r:id="rId5"/>
    <p:sldLayoutId id="2147487127" r:id="rId6"/>
    <p:sldLayoutId id="2147487128" r:id="rId7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0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1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2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88" y="1191"/>
            <a:ext cx="9901237" cy="718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5" y="836613"/>
            <a:ext cx="8913812" cy="55451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713038" y="6381758"/>
            <a:ext cx="2311400" cy="3397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spcBef>
                <a:spcPct val="0"/>
              </a:spcBef>
              <a:buNone/>
              <a:defRPr sz="1400">
                <a:latin typeface="휴먼엑스포"/>
                <a:ea typeface="휴먼엑스포"/>
              </a:defRPr>
            </a:lvl1pPr>
          </a:lstStyle>
          <a:p>
            <a:fld id="{01860197-41E7-46F0-9BED-0B33FA4B3876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5" y="71440"/>
            <a:ext cx="8137525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35781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30" r:id="rId1"/>
    <p:sldLayoutId id="2147487131" r:id="rId2"/>
    <p:sldLayoutId id="2147487132" r:id="rId3"/>
    <p:sldLayoutId id="2147487133" r:id="rId4"/>
    <p:sldLayoutId id="2147487134" r:id="rId5"/>
    <p:sldLayoutId id="2147487135" r:id="rId6"/>
    <p:sldLayoutId id="2147487136" r:id="rId7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0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1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2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spcBef>
                <a:spcPct val="0"/>
              </a:spcBef>
              <a:buNone/>
              <a:defRPr sz="1400">
                <a:latin typeface="휴먼엑스포"/>
                <a:ea typeface="휴먼엑스포"/>
              </a:defRPr>
            </a:lvl1pPr>
          </a:lstStyle>
          <a:p>
            <a:fld id="{01860197-41E7-46F0-9BED-0B33FA4B3876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1028" name="Picture 7"/>
          <p:cNvPicPr>
            <a:picLocks noChangeAspect="1" noChangeArrowheads="1"/>
          </p:cNvPicPr>
          <p:nvPr/>
        </p:nvPicPr>
        <p:blipFill rotWithShape="1">
          <a:blip r:embed="rId17" cstate="print"/>
          <a:srcRect/>
          <a:stretch>
            <a:fillRect/>
          </a:stretch>
        </p:blipFill>
        <p:spPr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029" name="그림 3" descr="13.jpg"/>
          <p:cNvPicPr>
            <a:picLocks noChangeAspect="1"/>
          </p:cNvPicPr>
          <p:nvPr/>
        </p:nvPicPr>
        <p:blipFill rotWithShape="1">
          <a:blip r:embed="rId18" cstate="print"/>
          <a:srcRect/>
          <a:stretch>
            <a:fillRect/>
          </a:stretch>
        </p:blipFill>
        <p:spPr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8335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38" r:id="rId1"/>
    <p:sldLayoutId id="2147487139" r:id="rId2"/>
    <p:sldLayoutId id="2147487140" r:id="rId3"/>
    <p:sldLayoutId id="2147487141" r:id="rId4"/>
    <p:sldLayoutId id="2147487142" r:id="rId5"/>
    <p:sldLayoutId id="2147487143" r:id="rId6"/>
    <p:sldLayoutId id="2147487144" r:id="rId7"/>
    <p:sldLayoutId id="2147487145" r:id="rId8"/>
    <p:sldLayoutId id="2147487146" r:id="rId9"/>
    <p:sldLayoutId id="2147487147" r:id="rId10"/>
    <p:sldLayoutId id="2147487148" r:id="rId11"/>
    <p:sldLayoutId id="2147487149" r:id="rId12"/>
    <p:sldLayoutId id="2147487150" r:id="rId13"/>
    <p:sldLayoutId id="2147487151" r:id="rId14"/>
    <p:sldLayoutId id="2147487152" r:id="rId15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9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20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1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F25E2D81-32F7-45A9-B422-1FC8ACF0679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그림 3" descr="13.jpg"/>
          <p:cNvPicPr>
            <a:picLocks noChangeAspect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744477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54" r:id="rId1"/>
    <p:sldLayoutId id="2147487155" r:id="rId2"/>
    <p:sldLayoutId id="2147487156" r:id="rId3"/>
    <p:sldLayoutId id="2147487157" r:id="rId4"/>
    <p:sldLayoutId id="2147487158" r:id="rId5"/>
    <p:sldLayoutId id="2147487159" r:id="rId6"/>
    <p:sldLayoutId id="2147487160" r:id="rId7"/>
    <p:sldLayoutId id="2147487161" r:id="rId8"/>
    <p:sldLayoutId id="2147487162" r:id="rId9"/>
    <p:sldLayoutId id="2147487163" r:id="rId10"/>
    <p:sldLayoutId id="2147487164" r:id="rId11"/>
    <p:sldLayoutId id="2147487165" r:id="rId12"/>
    <p:sldLayoutId id="2147487166" r:id="rId13"/>
    <p:sldLayoutId id="2147487167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spcBef>
                <a:spcPct val="0"/>
              </a:spcBef>
              <a:buNone/>
              <a:defRPr sz="1400">
                <a:latin typeface="휴먼엑스포"/>
                <a:ea typeface="휴먼엑스포"/>
              </a:defRPr>
            </a:lvl1pPr>
          </a:lstStyle>
          <a:p>
            <a:fld id="{01860197-41E7-46F0-9BED-0B33FA4B3876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1028" name="Picture 7"/>
          <p:cNvPicPr>
            <a:picLocks noChangeAspect="1" noChangeArrowheads="1"/>
          </p:cNvPicPr>
          <p:nvPr/>
        </p:nvPicPr>
        <p:blipFill rotWithShape="1">
          <a:blip r:embed="rId17" cstate="print"/>
          <a:srcRect/>
          <a:stretch>
            <a:fillRect/>
          </a:stretch>
        </p:blipFill>
        <p:spPr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029" name="그림 3" descr="13.jpg"/>
          <p:cNvPicPr>
            <a:picLocks noChangeAspect="1"/>
          </p:cNvPicPr>
          <p:nvPr/>
        </p:nvPicPr>
        <p:blipFill rotWithShape="1">
          <a:blip r:embed="rId18" cstate="print"/>
          <a:srcRect/>
          <a:stretch>
            <a:fillRect/>
          </a:stretch>
        </p:blipFill>
        <p:spPr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320864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69" r:id="rId1"/>
    <p:sldLayoutId id="2147487170" r:id="rId2"/>
    <p:sldLayoutId id="2147487171" r:id="rId3"/>
    <p:sldLayoutId id="2147487172" r:id="rId4"/>
    <p:sldLayoutId id="2147487173" r:id="rId5"/>
    <p:sldLayoutId id="2147487174" r:id="rId6"/>
    <p:sldLayoutId id="2147487175" r:id="rId7"/>
    <p:sldLayoutId id="2147487176" r:id="rId8"/>
    <p:sldLayoutId id="2147487177" r:id="rId9"/>
    <p:sldLayoutId id="2147487178" r:id="rId10"/>
    <p:sldLayoutId id="2147487179" r:id="rId11"/>
    <p:sldLayoutId id="2147487180" r:id="rId12"/>
    <p:sldLayoutId id="2147487181" r:id="rId13"/>
    <p:sldLayoutId id="2147487182" r:id="rId14"/>
    <p:sldLayoutId id="2147487183" r:id="rId15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9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20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1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400">
                <a:solidFill>
                  <a:srgbClr val="00000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F25E2D81-32F7-45A9-B422-1FC8ACF06795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5" name="그림 3" descr="13.jpg"/>
          <p:cNvPicPr>
            <a:picLocks noChangeAspect="1"/>
          </p:cNvPicPr>
          <p:nvPr userDrawn="1"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2484532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185" r:id="rId1"/>
    <p:sldLayoutId id="2147487186" r:id="rId2"/>
    <p:sldLayoutId id="2147487187" r:id="rId3"/>
    <p:sldLayoutId id="2147487188" r:id="rId4"/>
    <p:sldLayoutId id="2147487189" r:id="rId5"/>
    <p:sldLayoutId id="2147487190" r:id="rId6"/>
    <p:sldLayoutId id="2147487191" r:id="rId7"/>
    <p:sldLayoutId id="2147487192" r:id="rId8"/>
    <p:sldLayoutId id="2147487193" r:id="rId9"/>
    <p:sldLayoutId id="2147487194" r:id="rId10"/>
    <p:sldLayoutId id="2147487195" r:id="rId11"/>
    <p:sldLayoutId id="2147487196" r:id="rId12"/>
    <p:sldLayoutId id="2147487197" r:id="rId13"/>
    <p:sldLayoutId id="2147487198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71463" y="836613"/>
            <a:ext cx="9361487" cy="554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781425" y="6381750"/>
            <a:ext cx="23114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000000"/>
                </a:solidFill>
                <a:latin typeface="휴먼엑스포" pitchFamily="18" charset="-127"/>
                <a:ea typeface="휴먼엑스포" pitchFamily="18" charset="-127"/>
              </a:defRPr>
            </a:lvl1pPr>
          </a:lstStyle>
          <a:p>
            <a:pPr>
              <a:defRPr/>
            </a:pPr>
            <a:fld id="{FA77FCA3-F3CD-4245-BC44-92575B273333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pic>
        <p:nvPicPr>
          <p:cNvPr id="5124" name="Picture 7"/>
          <p:cNvPicPr>
            <a:picLocks noChangeAspect="1" noChangeArrowheads="1"/>
          </p:cNvPicPr>
          <p:nvPr/>
        </p:nvPicPr>
        <p:blipFill>
          <a:blip r:embed="rId14" cstate="print">
            <a:lum bright="20000"/>
          </a:blip>
          <a:srcRect/>
          <a:stretch>
            <a:fillRect/>
          </a:stretch>
        </p:blipFill>
        <p:spPr bwMode="auto"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5563" y="71438"/>
            <a:ext cx="79216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1197095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00" r:id="rId1"/>
    <p:sldLayoutId id="2147487201" r:id="rId2"/>
    <p:sldLayoutId id="2147487202" r:id="rId3"/>
    <p:sldLayoutId id="2147487203" r:id="rId4"/>
    <p:sldLayoutId id="2147487204" r:id="rId5"/>
    <p:sldLayoutId id="2147487205" r:id="rId6"/>
    <p:sldLayoutId id="2147487206" r:id="rId7"/>
    <p:sldLayoutId id="2147487207" r:id="rId8"/>
    <p:sldLayoutId id="2147487208" r:id="rId9"/>
    <p:sldLayoutId id="2147487209" r:id="rId10"/>
    <p:sldLayoutId id="2147487210" r:id="rId11"/>
    <p:sldLayoutId id="2147487211" r:id="rId12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>
          <a:solidFill>
            <a:schemeClr val="tx2"/>
          </a:solidFill>
          <a:latin typeface="HY헤드라인M" pitchFamily="18" charset="-127"/>
          <a:ea typeface="HY헤드라인M" pitchFamily="18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5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6"/>
        </a:buBlip>
        <a:defRPr kumimoji="1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7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spcBef>
                <a:spcPct val="0"/>
              </a:spcBef>
              <a:buNone/>
              <a:defRPr sz="1400">
                <a:latin typeface="휴먼엑스포"/>
                <a:ea typeface="휴먼엑스포"/>
              </a:defRPr>
            </a:lvl1pPr>
          </a:lstStyle>
          <a:p>
            <a:fld id="{01860197-41E7-46F0-9BED-0B33FA4B3876}" type="slidenum">
              <a:rPr lang="en-US" altLang="ko-KR">
                <a:solidFill>
                  <a:srgbClr val="000000"/>
                </a:solidFill>
              </a:rPr>
              <a:pPr/>
              <a:t>‹#›</a:t>
            </a:fld>
            <a:endParaRPr lang="en-US" altLang="ko-KR" dirty="0">
              <a:solidFill>
                <a:srgbClr val="000000"/>
              </a:solidFill>
            </a:endParaRPr>
          </a:p>
        </p:txBody>
      </p:sp>
      <p:pic>
        <p:nvPicPr>
          <p:cNvPr id="1028" name="Picture 7"/>
          <p:cNvPicPr>
            <a:picLocks noChangeAspect="1" noChangeArrowheads="1"/>
          </p:cNvPicPr>
          <p:nvPr/>
        </p:nvPicPr>
        <p:blipFill rotWithShape="1">
          <a:blip r:embed="rId17" cstate="print"/>
          <a:srcRect/>
          <a:stretch>
            <a:fillRect/>
          </a:stretch>
        </p:blipFill>
        <p:spPr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029" name="그림 3" descr="13.jpg"/>
          <p:cNvPicPr>
            <a:picLocks noChangeAspect="1"/>
          </p:cNvPicPr>
          <p:nvPr/>
        </p:nvPicPr>
        <p:blipFill rotWithShape="1">
          <a:blip r:embed="rId18" cstate="print"/>
          <a:srcRect/>
          <a:stretch>
            <a:fillRect/>
          </a:stretch>
        </p:blipFill>
        <p:spPr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399414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213" r:id="rId1"/>
    <p:sldLayoutId id="2147487214" r:id="rId2"/>
    <p:sldLayoutId id="2147487215" r:id="rId3"/>
    <p:sldLayoutId id="2147487216" r:id="rId4"/>
    <p:sldLayoutId id="2147487217" r:id="rId5"/>
    <p:sldLayoutId id="2147487218" r:id="rId6"/>
    <p:sldLayoutId id="2147487219" r:id="rId7"/>
    <p:sldLayoutId id="2147487220" r:id="rId8"/>
    <p:sldLayoutId id="2147487221" r:id="rId9"/>
    <p:sldLayoutId id="2147487222" r:id="rId10"/>
    <p:sldLayoutId id="2147487223" r:id="rId11"/>
    <p:sldLayoutId id="2147487224" r:id="rId12"/>
    <p:sldLayoutId id="2147487225" r:id="rId13"/>
    <p:sldLayoutId id="2147487226" r:id="rId14"/>
    <p:sldLayoutId id="2147487227" r:id="rId15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9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20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1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2_디자인 사용자 지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spcBef>
                <a:spcPct val="0"/>
              </a:spcBef>
              <a:buNone/>
              <a:defRPr sz="1400">
                <a:solidFill>
                  <a:srgbClr val="000000"/>
                </a:solidFill>
                <a:latin typeface="휴먼엑스포"/>
                <a:ea typeface="휴먼엑스포"/>
              </a:defRPr>
            </a:lvl1pPr>
          </a:lstStyle>
          <a:p>
            <a:fld id="{8C00FAD1-056C-4FB9-ACB5-210D21B78F95}" type="slidenum">
              <a:rPr lang="en-US" altLang="ko-KR"/>
              <a:pPr/>
              <a:t>‹#›</a:t>
            </a:fld>
            <a:endParaRPr lang="en-US" altLang="ko-KR" dirty="0"/>
          </a:p>
        </p:txBody>
      </p:sp>
      <p:pic>
        <p:nvPicPr>
          <p:cNvPr id="44036" name="Picture 7"/>
          <p:cNvPicPr>
            <a:picLocks noChangeAspect="1" noChangeArrowheads="1"/>
          </p:cNvPicPr>
          <p:nvPr/>
        </p:nvPicPr>
        <p:blipFill rotWithShape="1">
          <a:blip r:embed="rId16" cstate="print"/>
          <a:srcRect/>
          <a:stretch>
            <a:fillRect/>
          </a:stretch>
        </p:blipFill>
        <p:spPr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44037" name="그림 3" descr="13.jpg"/>
          <p:cNvPicPr>
            <a:picLocks noChangeAspect="1"/>
          </p:cNvPicPr>
          <p:nvPr/>
        </p:nvPicPr>
        <p:blipFill rotWithShape="1">
          <a:blip r:embed="rId17" cstate="print"/>
          <a:srcRect/>
          <a:stretch>
            <a:fillRect/>
          </a:stretch>
        </p:blipFill>
        <p:spPr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440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650" r:id="rId1"/>
    <p:sldLayoutId id="2147486651" r:id="rId2"/>
    <p:sldLayoutId id="2147486652" r:id="rId3"/>
    <p:sldLayoutId id="2147486653" r:id="rId4"/>
    <p:sldLayoutId id="2147486654" r:id="rId5"/>
    <p:sldLayoutId id="2147486655" r:id="rId6"/>
    <p:sldLayoutId id="2147486656" r:id="rId7"/>
    <p:sldLayoutId id="2147486657" r:id="rId8"/>
    <p:sldLayoutId id="2147486658" r:id="rId9"/>
    <p:sldLayoutId id="2147486659" r:id="rId10"/>
    <p:sldLayoutId id="2147486660" r:id="rId11"/>
    <p:sldLayoutId id="2147486661" r:id="rId12"/>
    <p:sldLayoutId id="2147486662" r:id="rId13"/>
    <p:sldLayoutId id="2147486663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3_디자인 사용자 지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spcBef>
                <a:spcPct val="0"/>
              </a:spcBef>
              <a:buNone/>
              <a:defRPr sz="1400">
                <a:solidFill>
                  <a:srgbClr val="000000"/>
                </a:solidFill>
                <a:latin typeface="휴먼엑스포"/>
                <a:ea typeface="휴먼엑스포"/>
              </a:defRPr>
            </a:lvl1pPr>
          </a:lstStyle>
          <a:p>
            <a:fld id="{A1ADD2FD-1BB6-48BD-8673-C335EC4D70CC}" type="slidenum">
              <a:rPr lang="en-US" altLang="ko-KR"/>
              <a:pPr/>
              <a:t>‹#›</a:t>
            </a:fld>
            <a:endParaRPr lang="en-US" altLang="ko-KR" dirty="0"/>
          </a:p>
        </p:txBody>
      </p:sp>
      <p:pic>
        <p:nvPicPr>
          <p:cNvPr id="59396" name="Picture 7"/>
          <p:cNvPicPr>
            <a:picLocks noChangeAspect="1" noChangeArrowheads="1"/>
          </p:cNvPicPr>
          <p:nvPr/>
        </p:nvPicPr>
        <p:blipFill rotWithShape="1">
          <a:blip r:embed="rId16" cstate="print"/>
          <a:srcRect/>
          <a:stretch>
            <a:fillRect/>
          </a:stretch>
        </p:blipFill>
        <p:spPr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59397" name="그림 3" descr="13.jpg"/>
          <p:cNvPicPr>
            <a:picLocks noChangeAspect="1"/>
          </p:cNvPicPr>
          <p:nvPr/>
        </p:nvPicPr>
        <p:blipFill rotWithShape="1">
          <a:blip r:embed="rId17" cstate="print"/>
          <a:srcRect/>
          <a:stretch>
            <a:fillRect/>
          </a:stretch>
        </p:blipFill>
        <p:spPr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5939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664" r:id="rId1"/>
    <p:sldLayoutId id="2147486665" r:id="rId2"/>
    <p:sldLayoutId id="2147486666" r:id="rId3"/>
    <p:sldLayoutId id="2147486667" r:id="rId4"/>
    <p:sldLayoutId id="2147486668" r:id="rId5"/>
    <p:sldLayoutId id="2147486669" r:id="rId6"/>
    <p:sldLayoutId id="2147486670" r:id="rId7"/>
    <p:sldLayoutId id="2147486671" r:id="rId8"/>
    <p:sldLayoutId id="2147486672" r:id="rId9"/>
    <p:sldLayoutId id="2147486673" r:id="rId10"/>
    <p:sldLayoutId id="2147486674" r:id="rId11"/>
    <p:sldLayoutId id="2147486675" r:id="rId12"/>
    <p:sldLayoutId id="2147486676" r:id="rId13"/>
    <p:sldLayoutId id="2147486677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4_디자인 사용자 지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spcBef>
                <a:spcPct val="0"/>
              </a:spcBef>
              <a:buNone/>
              <a:defRPr sz="1400">
                <a:solidFill>
                  <a:srgbClr val="000000"/>
                </a:solidFill>
                <a:latin typeface="휴먼엑스포"/>
                <a:ea typeface="휴먼엑스포"/>
              </a:defRPr>
            </a:lvl1pPr>
          </a:lstStyle>
          <a:p>
            <a:fld id="{35E89BAC-A29E-4E14-BB72-FD426964BE16}" type="slidenum">
              <a:rPr lang="en-US" altLang="ko-KR"/>
              <a:pPr/>
              <a:t>‹#›</a:t>
            </a:fld>
            <a:endParaRPr lang="en-US" altLang="ko-KR" dirty="0"/>
          </a:p>
        </p:txBody>
      </p:sp>
      <p:pic>
        <p:nvPicPr>
          <p:cNvPr id="74756" name="Picture 7"/>
          <p:cNvPicPr>
            <a:picLocks noChangeAspect="1" noChangeArrowheads="1"/>
          </p:cNvPicPr>
          <p:nvPr/>
        </p:nvPicPr>
        <p:blipFill rotWithShape="1">
          <a:blip r:embed="rId16" cstate="print"/>
          <a:srcRect/>
          <a:stretch>
            <a:fillRect/>
          </a:stretch>
        </p:blipFill>
        <p:spPr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74757" name="그림 3" descr="13.jpg"/>
          <p:cNvPicPr>
            <a:picLocks noChangeAspect="1"/>
          </p:cNvPicPr>
          <p:nvPr/>
        </p:nvPicPr>
        <p:blipFill rotWithShape="1">
          <a:blip r:embed="rId17" cstate="print"/>
          <a:srcRect/>
          <a:stretch>
            <a:fillRect/>
          </a:stretch>
        </p:blipFill>
        <p:spPr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7475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678" r:id="rId1"/>
    <p:sldLayoutId id="2147486679" r:id="rId2"/>
    <p:sldLayoutId id="2147486680" r:id="rId3"/>
    <p:sldLayoutId id="2147486681" r:id="rId4"/>
    <p:sldLayoutId id="2147486682" r:id="rId5"/>
    <p:sldLayoutId id="2147486683" r:id="rId6"/>
    <p:sldLayoutId id="2147486684" r:id="rId7"/>
    <p:sldLayoutId id="2147486685" r:id="rId8"/>
    <p:sldLayoutId id="2147486686" r:id="rId9"/>
    <p:sldLayoutId id="2147486687" r:id="rId10"/>
    <p:sldLayoutId id="2147486688" r:id="rId11"/>
    <p:sldLayoutId id="2147486689" r:id="rId12"/>
    <p:sldLayoutId id="2147486690" r:id="rId13"/>
    <p:sldLayoutId id="2147486691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5_디자인 사용자 지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spcBef>
                <a:spcPct val="0"/>
              </a:spcBef>
              <a:buNone/>
              <a:defRPr sz="1400">
                <a:solidFill>
                  <a:srgbClr val="000000"/>
                </a:solidFill>
                <a:latin typeface="휴먼엑스포"/>
                <a:ea typeface="휴먼엑스포"/>
              </a:defRPr>
            </a:lvl1pPr>
          </a:lstStyle>
          <a:p>
            <a:fld id="{55B1FB52-21A8-42D7-B0E9-53D45B38F4ED}" type="slidenum">
              <a:rPr lang="en-US" altLang="ko-KR"/>
              <a:pPr/>
              <a:t>‹#›</a:t>
            </a:fld>
            <a:endParaRPr lang="en-US" altLang="ko-KR" dirty="0"/>
          </a:p>
        </p:txBody>
      </p:sp>
      <p:pic>
        <p:nvPicPr>
          <p:cNvPr id="90116" name="Picture 7"/>
          <p:cNvPicPr>
            <a:picLocks noChangeAspect="1" noChangeArrowheads="1"/>
          </p:cNvPicPr>
          <p:nvPr/>
        </p:nvPicPr>
        <p:blipFill rotWithShape="1">
          <a:blip r:embed="rId16" cstate="print"/>
          <a:srcRect/>
          <a:stretch>
            <a:fillRect/>
          </a:stretch>
        </p:blipFill>
        <p:spPr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90117" name="그림 3" descr="13.jpg"/>
          <p:cNvPicPr>
            <a:picLocks noChangeAspect="1"/>
          </p:cNvPicPr>
          <p:nvPr/>
        </p:nvPicPr>
        <p:blipFill rotWithShape="1">
          <a:blip r:embed="rId17" cstate="print"/>
          <a:srcRect/>
          <a:stretch>
            <a:fillRect/>
          </a:stretch>
        </p:blipFill>
        <p:spPr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011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692" r:id="rId1"/>
    <p:sldLayoutId id="2147486693" r:id="rId2"/>
    <p:sldLayoutId id="2147486694" r:id="rId3"/>
    <p:sldLayoutId id="2147486695" r:id="rId4"/>
    <p:sldLayoutId id="2147486696" r:id="rId5"/>
    <p:sldLayoutId id="2147486697" r:id="rId6"/>
    <p:sldLayoutId id="2147486698" r:id="rId7"/>
    <p:sldLayoutId id="2147486699" r:id="rId8"/>
    <p:sldLayoutId id="2147486700" r:id="rId9"/>
    <p:sldLayoutId id="2147486701" r:id="rId10"/>
    <p:sldLayoutId id="2147486702" r:id="rId11"/>
    <p:sldLayoutId id="2147486703" r:id="rId12"/>
    <p:sldLayoutId id="2147486704" r:id="rId13"/>
    <p:sldLayoutId id="2147486705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 name="6_디자인 사용자 지정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95300" y="836613"/>
            <a:ext cx="8913813" cy="5545137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t" anchorCtr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9971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713038" y="6381750"/>
            <a:ext cx="2311400" cy="339725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>
            <a:lvl1pPr algn="r">
              <a:spcBef>
                <a:spcPct val="0"/>
              </a:spcBef>
              <a:buNone/>
              <a:defRPr sz="1400">
                <a:solidFill>
                  <a:srgbClr val="000000"/>
                </a:solidFill>
                <a:latin typeface="휴먼엑스포"/>
                <a:ea typeface="휴먼엑스포"/>
              </a:defRPr>
            </a:lvl1pPr>
          </a:lstStyle>
          <a:p>
            <a:fld id="{FB6B9A9A-C06D-4A28-A849-F536A5148648}" type="slidenum">
              <a:rPr lang="en-US" altLang="ko-KR"/>
              <a:pPr/>
              <a:t>‹#›</a:t>
            </a:fld>
            <a:endParaRPr lang="en-US" altLang="ko-KR" dirty="0"/>
          </a:p>
        </p:txBody>
      </p:sp>
      <p:pic>
        <p:nvPicPr>
          <p:cNvPr id="105476" name="Picture 7"/>
          <p:cNvPicPr>
            <a:picLocks noChangeAspect="1" noChangeArrowheads="1"/>
          </p:cNvPicPr>
          <p:nvPr/>
        </p:nvPicPr>
        <p:blipFill rotWithShape="1">
          <a:blip r:embed="rId16" cstate="print"/>
          <a:srcRect/>
          <a:stretch>
            <a:fillRect/>
          </a:stretch>
        </p:blipFill>
        <p:spPr>
          <a:xfrm>
            <a:off x="0" y="0"/>
            <a:ext cx="9904413" cy="7651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105477" name="그림 3" descr="13.jpg"/>
          <p:cNvPicPr>
            <a:picLocks noChangeAspect="1"/>
          </p:cNvPicPr>
          <p:nvPr/>
        </p:nvPicPr>
        <p:blipFill rotWithShape="1">
          <a:blip r:embed="rId17" cstate="print"/>
          <a:srcRect/>
          <a:stretch>
            <a:fillRect/>
          </a:stretch>
        </p:blipFill>
        <p:spPr>
          <a:xfrm>
            <a:off x="1588" y="0"/>
            <a:ext cx="9901237" cy="71913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054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1438"/>
            <a:ext cx="8137525" cy="549275"/>
          </a:xfrm>
          <a:prstGeom prst="rect">
            <a:avLst/>
          </a:prstGeom>
          <a:noFill/>
          <a:ln w="9525">
            <a:noFill/>
            <a:miter/>
          </a:ln>
        </p:spPr>
        <p:txBody>
          <a:bodyPr vert="horz" wrap="square" lIns="91440" tIns="45720" rIns="91440" bIns="45720" anchor="ctr" anchorCtr="0"/>
          <a:lstStyle/>
          <a:p>
            <a:pPr lvl="0"/>
            <a:r>
              <a:rPr lang="ko-KR" altLang="en-US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706" r:id="rId1"/>
    <p:sldLayoutId id="2147486707" r:id="rId2"/>
    <p:sldLayoutId id="2147486708" r:id="rId3"/>
    <p:sldLayoutId id="2147486709" r:id="rId4"/>
    <p:sldLayoutId id="2147486710" r:id="rId5"/>
    <p:sldLayoutId id="2147486711" r:id="rId6"/>
    <p:sldLayoutId id="2147486712" r:id="rId7"/>
    <p:sldLayoutId id="2147486713" r:id="rId8"/>
    <p:sldLayoutId id="2147486714" r:id="rId9"/>
    <p:sldLayoutId id="2147486715" r:id="rId10"/>
    <p:sldLayoutId id="2147486716" r:id="rId11"/>
    <p:sldLayoutId id="2147486717" r:id="rId12"/>
    <p:sldLayoutId id="2147486718" r:id="rId13"/>
    <p:sldLayoutId id="2147486719" r:id="rId14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2pPr>
      <a:lvl3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3pPr>
      <a:lvl4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4pPr>
      <a:lvl5pPr algn="l" rtl="0" eaLnBrk="0" fontAlgn="base" latinLnBrk="1" hangingPunct="0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2800" b="1">
          <a:solidFill>
            <a:schemeClr val="bg1"/>
          </a:solidFill>
          <a:latin typeface="HY헤드라인M"/>
          <a:ea typeface="HY헤드라인M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18"/>
        </a:buBlip>
        <a:defRPr kumimoji="1" sz="20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Blip>
          <a:blip r:embed="rId19"/>
        </a:buBlip>
        <a:defRPr kumimoji="1"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SzPct val="80000"/>
        <a:buBlip>
          <a:blip r:embed="rId20"/>
        </a:buBlip>
        <a:defRPr kumimoji="1" sz="16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4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 latinLnBrk="1">
        <a:spcBef>
          <a:spcPct val="20000"/>
        </a:spcBef>
        <a:spcAft>
          <a:spcPct val="0"/>
        </a:spcAft>
        <a:buChar char="»"/>
        <a:defRPr kumimoji="1"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19.jpe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3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3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gif"/><Relationship Id="rId3" Type="http://schemas.openxmlformats.org/officeDocument/2006/relationships/image" Target="../media/image19.jpeg"/><Relationship Id="rId7" Type="http://schemas.openxmlformats.org/officeDocument/2006/relationships/image" Target="../media/image4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gif"/><Relationship Id="rId4" Type="http://schemas.openxmlformats.org/officeDocument/2006/relationships/image" Target="../media/image45.png"/><Relationship Id="rId9" Type="http://schemas.openxmlformats.org/officeDocument/2006/relationships/image" Target="../media/image5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53.png"/><Relationship Id="rId4" Type="http://schemas.openxmlformats.org/officeDocument/2006/relationships/image" Target="../media/image1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Relationship Id="rId5" Type="http://schemas.openxmlformats.org/officeDocument/2006/relationships/chart" Target="../charts/chart1.xml"/><Relationship Id="rId4" Type="http://schemas.openxmlformats.org/officeDocument/2006/relationships/image" Target="../media/image198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19.jpeg"/><Relationship Id="rId7" Type="http://schemas.microsoft.com/office/2007/relationships/hdphoto" Target="../media/hdphoto1.wdp"/><Relationship Id="rId12" Type="http://schemas.openxmlformats.org/officeDocument/2006/relationships/image" Target="../media/image6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56.png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5" Type="http://schemas.openxmlformats.org/officeDocument/2006/relationships/image" Target="../media/image64.png"/><Relationship Id="rId10" Type="http://schemas.openxmlformats.org/officeDocument/2006/relationships/image" Target="../media/image59.png"/><Relationship Id="rId4" Type="http://schemas.openxmlformats.org/officeDocument/2006/relationships/image" Target="../media/image54.emf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13" Type="http://schemas.openxmlformats.org/officeDocument/2006/relationships/image" Target="../media/image74.png"/><Relationship Id="rId3" Type="http://schemas.openxmlformats.org/officeDocument/2006/relationships/image" Target="../media/image19.jpe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7.jpeg"/><Relationship Id="rId11" Type="http://schemas.openxmlformats.org/officeDocument/2006/relationships/image" Target="../media/image72.png"/><Relationship Id="rId5" Type="http://schemas.openxmlformats.org/officeDocument/2006/relationships/image" Target="../media/image66.jpg"/><Relationship Id="rId10" Type="http://schemas.openxmlformats.org/officeDocument/2006/relationships/image" Target="../media/image71.png"/><Relationship Id="rId4" Type="http://schemas.openxmlformats.org/officeDocument/2006/relationships/image" Target="../media/image65.png"/><Relationship Id="rId9" Type="http://schemas.openxmlformats.org/officeDocument/2006/relationships/image" Target="../media/image7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4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67.jpe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7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79.png"/><Relationship Id="rId4" Type="http://schemas.openxmlformats.org/officeDocument/2006/relationships/image" Target="../media/image7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83.png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13" Type="http://schemas.openxmlformats.org/officeDocument/2006/relationships/image" Target="../media/image97.png"/><Relationship Id="rId3" Type="http://schemas.openxmlformats.org/officeDocument/2006/relationships/image" Target="../media/image19.jpeg"/><Relationship Id="rId7" Type="http://schemas.openxmlformats.org/officeDocument/2006/relationships/image" Target="../media/image91.png"/><Relationship Id="rId12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png"/><Relationship Id="rId15" Type="http://schemas.openxmlformats.org/officeDocument/2006/relationships/image" Target="../media/image99.pn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png"/><Relationship Id="rId1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7.xml"/><Relationship Id="rId4" Type="http://schemas.openxmlformats.org/officeDocument/2006/relationships/image" Target="../media/image2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7.xm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9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37.xml"/><Relationship Id="rId6" Type="http://schemas.openxmlformats.org/officeDocument/2006/relationships/image" Target="../media/image26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그림 4" descr="25.jpg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0" y="5229200"/>
            <a:ext cx="9904413" cy="1628805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12" name="WordArt 7"/>
          <p:cNvSpPr>
            <a:spLocks noChangeArrowheads="1" noChangeShapeType="1"/>
          </p:cNvSpPr>
          <p:nvPr/>
        </p:nvSpPr>
        <p:spPr>
          <a:xfrm>
            <a:off x="669210" y="1340768"/>
            <a:ext cx="8567579" cy="1732752"/>
          </a:xfrm>
          <a:prstGeom prst="rect">
            <a:avLst/>
          </a:prstGeom>
        </p:spPr>
        <p:txBody>
          <a:bodyPr wrap="none" anchor="ctr"/>
          <a:lstStyle/>
          <a:p>
            <a:pPr algn="ctr"/>
            <a:r>
              <a:rPr lang="ko-KR" altLang="en-US" sz="3600" smtClean="0">
                <a:solidFill>
                  <a:schemeClr val="tx2">
                    <a:lumMod val="60000"/>
                    <a:lumOff val="4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악성코드 프로파일링 및 대용량 보안이벤트</a:t>
            </a:r>
            <a:endParaRPr lang="en-US" altLang="ko-KR" sz="3600" smtClean="0">
              <a:solidFill>
                <a:schemeClr val="tx2">
                  <a:lumMod val="60000"/>
                  <a:lumOff val="4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algn="ctr"/>
            <a:r>
              <a:rPr lang="ko-KR" altLang="en-US" sz="3600" smtClean="0">
                <a:solidFill>
                  <a:schemeClr val="tx2">
                    <a:lumMod val="60000"/>
                    <a:lumOff val="4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분석을 통한 공격징후 탐지기술 개발</a:t>
            </a:r>
            <a:endParaRPr lang="en-US" altLang="ko-KR" sz="3600" dirty="0">
              <a:solidFill>
                <a:schemeClr val="tx2">
                  <a:lumMod val="60000"/>
                  <a:lumOff val="4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6" t="5250" r="31322" b="86350"/>
          <a:stretch/>
        </p:blipFill>
        <p:spPr>
          <a:xfrm>
            <a:off x="2647950" y="5459081"/>
            <a:ext cx="4169118" cy="877709"/>
          </a:xfrm>
          <a:prstGeom prst="rect">
            <a:avLst/>
          </a:prstGeom>
        </p:spPr>
      </p:pic>
      <p:sp>
        <p:nvSpPr>
          <p:cNvPr id="5" name="WordArt 7"/>
          <p:cNvSpPr>
            <a:spLocks noChangeArrowheads="1" noChangeShapeType="1"/>
          </p:cNvSpPr>
          <p:nvPr/>
        </p:nvSpPr>
        <p:spPr>
          <a:xfrm>
            <a:off x="3728070" y="4427315"/>
            <a:ext cx="2418457" cy="384175"/>
          </a:xfrm>
          <a:prstGeom prst="rect">
            <a:avLst/>
          </a:prstGeom>
        </p:spPr>
        <p:txBody>
          <a:bodyPr wrap="none"/>
          <a:lstStyle/>
          <a:p>
            <a:pPr algn="ctr"/>
            <a:r>
              <a:rPr lang="ko-KR" altLang="en-US" sz="2800" b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헤드라인M"/>
                <a:ea typeface="HY헤드라인M"/>
              </a:rPr>
              <a:t>이태진</a:t>
            </a:r>
            <a:endParaRPr lang="ko-KR" altLang="en-US" sz="2800" b="0" dirty="0">
              <a:solidFill>
                <a:schemeClr val="tx2">
                  <a:lumMod val="60000"/>
                  <a:lumOff val="40000"/>
                </a:schemeClr>
              </a:solidFill>
              <a:latin typeface="HY헤드라인M"/>
              <a:ea typeface="HY헤드라인M"/>
            </a:endParaRPr>
          </a:p>
        </p:txBody>
      </p:sp>
      <p:sp>
        <p:nvSpPr>
          <p:cNvPr id="6" name="WordArt 7"/>
          <p:cNvSpPr>
            <a:spLocks noChangeArrowheads="1" noChangeShapeType="1"/>
          </p:cNvSpPr>
          <p:nvPr/>
        </p:nvSpPr>
        <p:spPr>
          <a:xfrm>
            <a:off x="3728070" y="3574105"/>
            <a:ext cx="2418457" cy="384175"/>
          </a:xfrm>
          <a:prstGeom prst="rect">
            <a:avLst/>
          </a:prstGeom>
        </p:spPr>
        <p:txBody>
          <a:bodyPr wrap="none"/>
          <a:lstStyle/>
          <a:p>
            <a:pPr algn="ctr"/>
            <a:r>
              <a:rPr lang="en-US" altLang="ko-KR" sz="28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헤드라인M"/>
                <a:ea typeface="HY헤드라인M"/>
              </a:rPr>
              <a:t>2015. 8. </a:t>
            </a:r>
            <a:r>
              <a:rPr lang="en-US" altLang="ko-KR" sz="28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헤드라인M"/>
                <a:ea typeface="HY헤드라인M"/>
              </a:rPr>
              <a:t>27. (</a:t>
            </a:r>
            <a:r>
              <a:rPr lang="ko-KR" altLang="en-US" sz="2800" b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헤드라인M"/>
                <a:ea typeface="HY헤드라인M"/>
              </a:rPr>
              <a:t>목</a:t>
            </a:r>
            <a:r>
              <a:rPr lang="en-US" altLang="ko-KR" sz="28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HY헤드라인M"/>
                <a:ea typeface="HY헤드라인M"/>
              </a:rPr>
              <a:t>)</a:t>
            </a:r>
            <a:endParaRPr lang="ko-KR" altLang="en-US" sz="2800" b="0" dirty="0">
              <a:solidFill>
                <a:schemeClr val="tx2">
                  <a:lumMod val="60000"/>
                  <a:lumOff val="40000"/>
                </a:schemeClr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3850566265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4"/>
          <p:cNvSpPr>
            <a:spLocks noChangeArrowheads="1"/>
          </p:cNvSpPr>
          <p:nvPr/>
        </p:nvSpPr>
        <p:spPr>
          <a:xfrm>
            <a:off x="355374" y="842922"/>
            <a:ext cx="9251350" cy="1649974"/>
          </a:xfrm>
          <a:prstGeom prst="roundRect">
            <a:avLst>
              <a:gd name="adj" fmla="val 1676"/>
            </a:avLst>
          </a:prstGeom>
          <a:solidFill>
            <a:srgbClr val="F5FBEB"/>
          </a:solidFill>
          <a:ln w="28575">
            <a:noFill/>
            <a:round/>
          </a:ln>
        </p:spPr>
        <p:txBody>
          <a:bodyPr lIns="144000" tIns="0" rIns="0" bIns="0" anchor="ctr"/>
          <a:lstStyle/>
          <a:p>
            <a:pPr marL="100800" indent="-100800">
              <a:lnSpc>
                <a:spcPts val="24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 smtClean="0">
                <a:ea typeface="HY헤드라인M" pitchFamily="18" charset="-127"/>
              </a:rPr>
              <a:t> 기대효과 </a:t>
            </a:r>
            <a:endParaRPr lang="en-US" altLang="ko-KR" sz="1800" dirty="0" smtClean="0">
              <a:ea typeface="HY헤드라인M" pitchFamily="18" charset="-127"/>
            </a:endParaRPr>
          </a:p>
          <a:p>
            <a:pPr>
              <a:lnSpc>
                <a:spcPts val="2400"/>
              </a:lnSpc>
              <a:buClr>
                <a:srgbClr val="0070C0"/>
              </a:buClr>
            </a:pPr>
            <a:r>
              <a:rPr lang="en-US" altLang="ko-KR" sz="1600" dirty="0" smtClean="0">
                <a:ea typeface="HY헤드라인M" pitchFamily="18" charset="-127"/>
              </a:rPr>
              <a:t>   </a:t>
            </a:r>
            <a:r>
              <a:rPr lang="en-US" altLang="ko-KR" sz="1600" dirty="0">
                <a:ea typeface="HY헤드라인M" pitchFamily="18" charset="-127"/>
              </a:rPr>
              <a:t>- </a:t>
            </a:r>
            <a:r>
              <a:rPr lang="ko-KR" altLang="en-US" sz="1600" dirty="0">
                <a:ea typeface="HY헤드라인M" pitchFamily="18" charset="-127"/>
              </a:rPr>
              <a:t>대량의 악성코드에서의 </a:t>
            </a:r>
            <a:r>
              <a:rPr lang="ko-KR" altLang="en-US" sz="1600" dirty="0">
                <a:solidFill>
                  <a:srgbClr val="0000FF"/>
                </a:solidFill>
                <a:ea typeface="HY헤드라인M" pitchFamily="18" charset="-127"/>
              </a:rPr>
              <a:t>변종발생 현황</a:t>
            </a:r>
            <a:r>
              <a:rPr lang="en-US" altLang="ko-KR" sz="1600" dirty="0">
                <a:solidFill>
                  <a:srgbClr val="0000FF"/>
                </a:solidFill>
                <a:ea typeface="HY헤드라인M" pitchFamily="18" charset="-127"/>
              </a:rPr>
              <a:t>, </a:t>
            </a:r>
            <a:r>
              <a:rPr lang="ko-KR" altLang="en-US" sz="1600" dirty="0" err="1">
                <a:solidFill>
                  <a:srgbClr val="0000FF"/>
                </a:solidFill>
                <a:ea typeface="HY헤드라인M" pitchFamily="18" charset="-127"/>
              </a:rPr>
              <a:t>트렌드</a:t>
            </a:r>
            <a:r>
              <a:rPr lang="ko-KR" altLang="en-US" sz="1600" dirty="0">
                <a:solidFill>
                  <a:srgbClr val="0000FF"/>
                </a:solidFill>
                <a:ea typeface="HY헤드라인M" pitchFamily="18" charset="-127"/>
              </a:rPr>
              <a:t> 분석</a:t>
            </a:r>
            <a:endParaRPr lang="en-US" altLang="ko-KR" sz="1600" dirty="0" smtClean="0">
              <a:solidFill>
                <a:srgbClr val="0000FF"/>
              </a:solidFill>
              <a:ea typeface="HY헤드라인M" pitchFamily="18" charset="-127"/>
            </a:endParaRPr>
          </a:p>
          <a:p>
            <a:pPr>
              <a:lnSpc>
                <a:spcPts val="2400"/>
              </a:lnSpc>
              <a:buClr>
                <a:srgbClr val="0070C0"/>
              </a:buClr>
            </a:pPr>
            <a:r>
              <a:rPr lang="en-US" altLang="ko-KR" sz="1600" dirty="0" smtClean="0">
                <a:ea typeface="HY헤드라인M" pitchFamily="18" charset="-127"/>
              </a:rPr>
              <a:t>   - </a:t>
            </a:r>
            <a:r>
              <a:rPr lang="ko-KR" altLang="en-US" sz="1600" smtClean="0">
                <a:ea typeface="HY헤드라인M" pitchFamily="18" charset="-127"/>
              </a:rPr>
              <a:t>북한발 악성코드 등 관심대상 악성코드 유입 시</a:t>
            </a:r>
            <a:r>
              <a:rPr lang="en-US" altLang="ko-KR" sz="1600" dirty="0" smtClean="0">
                <a:ea typeface="HY헤드라인M" pitchFamily="18" charset="-127"/>
              </a:rPr>
              <a:t>, </a:t>
            </a:r>
            <a:r>
              <a:rPr lang="ko-KR" altLang="en-US" sz="1600" smtClean="0">
                <a:ea typeface="HY헤드라인M" pitchFamily="18" charset="-127"/>
              </a:rPr>
              <a:t>자동알림</a:t>
            </a:r>
            <a:endParaRPr lang="en-US" altLang="ko-KR" sz="1600" dirty="0" smtClean="0">
              <a:solidFill>
                <a:srgbClr val="0000FF"/>
              </a:solidFill>
              <a:ea typeface="HY헤드라인M" pitchFamily="18" charset="-127"/>
            </a:endParaRPr>
          </a:p>
          <a:p>
            <a:pPr>
              <a:lnSpc>
                <a:spcPts val="2400"/>
              </a:lnSpc>
              <a:buClr>
                <a:srgbClr val="0070C0"/>
              </a:buClr>
            </a:pPr>
            <a:r>
              <a:rPr lang="en-US" altLang="ko-KR" sz="1600" dirty="0">
                <a:ea typeface="HY헤드라인M" pitchFamily="18" charset="-127"/>
              </a:rPr>
              <a:t> </a:t>
            </a:r>
            <a:r>
              <a:rPr lang="en-US" altLang="ko-KR" sz="1600" dirty="0" smtClean="0">
                <a:ea typeface="HY헤드라인M" pitchFamily="18" charset="-127"/>
              </a:rPr>
              <a:t>  - dropper/downloader </a:t>
            </a:r>
            <a:r>
              <a:rPr lang="ko-KR" altLang="en-US" sz="1600" smtClean="0">
                <a:ea typeface="HY헤드라인M" pitchFamily="18" charset="-127"/>
              </a:rPr>
              <a:t>등 분석 가치가 떨어지는 악성코드 자동 필터링</a:t>
            </a:r>
            <a:endParaRPr lang="en-US" altLang="ko-KR" sz="1600" dirty="0" smtClean="0">
              <a:ea typeface="HY헤드라인M" pitchFamily="18" charset="-127"/>
            </a:endParaRPr>
          </a:p>
          <a:p>
            <a:pPr>
              <a:lnSpc>
                <a:spcPts val="2400"/>
              </a:lnSpc>
              <a:buClr>
                <a:srgbClr val="0070C0"/>
              </a:buClr>
            </a:pPr>
            <a:r>
              <a:rPr lang="en-US" altLang="ko-KR" sz="1600" dirty="0">
                <a:ea typeface="HY헤드라인M" pitchFamily="18" charset="-127"/>
              </a:rPr>
              <a:t> </a:t>
            </a:r>
            <a:r>
              <a:rPr lang="en-US" altLang="ko-KR" sz="1600" dirty="0" smtClean="0">
                <a:ea typeface="HY헤드라인M" pitchFamily="18" charset="-127"/>
              </a:rPr>
              <a:t>  - </a:t>
            </a:r>
            <a:r>
              <a:rPr lang="ko-KR" altLang="en-US" sz="1600" smtClean="0">
                <a:ea typeface="HY헤드라인M" pitchFamily="18" charset="-127"/>
              </a:rPr>
              <a:t>변종 악성코드 식별을 통해</a:t>
            </a:r>
            <a:r>
              <a:rPr lang="en-US" altLang="ko-KR" sz="1600" dirty="0" smtClean="0">
                <a:ea typeface="HY헤드라인M" pitchFamily="18" charset="-127"/>
              </a:rPr>
              <a:t>, </a:t>
            </a:r>
            <a:r>
              <a:rPr lang="ko-KR" altLang="en-US" sz="1600" smtClean="0">
                <a:ea typeface="HY헤드라인M" pitchFamily="18" charset="-127"/>
              </a:rPr>
              <a:t>동일 공격자 추정 분석 지원</a:t>
            </a:r>
            <a:r>
              <a:rPr lang="en-US" altLang="ko-KR" sz="1200" dirty="0" smtClean="0">
                <a:ea typeface="HY헤드라인M" pitchFamily="18" charset="-127"/>
              </a:rPr>
              <a:t>                          </a:t>
            </a:r>
            <a:r>
              <a:rPr lang="en-US" altLang="ko-KR" sz="400" dirty="0" smtClean="0">
                <a:ea typeface="HY헤드라인M" pitchFamily="18" charset="-127"/>
              </a:rPr>
              <a:t>    </a:t>
            </a:r>
            <a:r>
              <a:rPr lang="ko-KR" altLang="en-US" sz="1800" smtClean="0">
                <a:ea typeface="HY헤드라인M" pitchFamily="18" charset="-127"/>
              </a:rPr>
              <a:t> </a:t>
            </a:r>
            <a:endParaRPr lang="en-US" altLang="ko-KR" sz="1600" dirty="0">
              <a:ea typeface="HY헤드라인M" pitchFamily="18" charset="-127"/>
            </a:endParaRPr>
          </a:p>
        </p:txBody>
      </p:sp>
      <p:sp>
        <p:nvSpPr>
          <p:cNvPr id="9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10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2722701" y="6481625"/>
            <a:ext cx="4620192" cy="2661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Y헤드라인M"/>
              </a:rPr>
              <a:t>&lt; </a:t>
            </a:r>
            <a:r>
              <a:rPr kumimoji="0" lang="ko-KR" altLang="en-US" sz="1100" kern="0" dirty="0" smtClean="0">
                <a:solidFill>
                  <a:srgbClr val="000000"/>
                </a:solidFill>
                <a:ea typeface="HY헤드라인M"/>
              </a:rPr>
              <a:t>활용 시나리오를 고려한 악성코드 </a:t>
            </a:r>
            <a:r>
              <a:rPr kumimoji="0" lang="ko-KR" altLang="en-US" sz="1100" kern="0" dirty="0" err="1" smtClean="0">
                <a:solidFill>
                  <a:srgbClr val="000000"/>
                </a:solidFill>
                <a:ea typeface="HY헤드라인M"/>
              </a:rPr>
              <a:t>프로파일링</a:t>
            </a:r>
            <a:r>
              <a:rPr kumimoji="0" lang="ko-KR" altLang="en-US" sz="1100" kern="0" dirty="0" smtClean="0">
                <a:solidFill>
                  <a:srgbClr val="000000"/>
                </a:solidFill>
                <a:ea typeface="HY헤드라인M"/>
              </a:rPr>
              <a:t> 시스템 </a:t>
            </a:r>
            <a:r>
              <a:rPr kumimoji="0" lang="en-US" altLang="ko-KR" sz="1100" kern="0" dirty="0" smtClean="0">
                <a:solidFill>
                  <a:srgbClr val="000000"/>
                </a:solidFill>
                <a:ea typeface="HY헤드라인M"/>
              </a:rPr>
              <a:t>GUI </a:t>
            </a:r>
            <a:r>
              <a:rPr kumimoji="0" lang="ko-KR" altLang="en-US" sz="1100" kern="0" dirty="0" err="1" smtClean="0">
                <a:solidFill>
                  <a:srgbClr val="000000"/>
                </a:solidFill>
                <a:ea typeface="HY헤드라인M"/>
              </a:rPr>
              <a:t>예시안</a:t>
            </a:r>
            <a:r>
              <a:rPr kumimoji="0" lang="ko-KR" altLang="en-US" sz="1100" kern="0" dirty="0" smtClean="0">
                <a:solidFill>
                  <a:srgbClr val="000000"/>
                </a:solidFill>
                <a:ea typeface="HY헤드라인M"/>
              </a:rPr>
              <a:t> </a:t>
            </a: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Y헤드라인M"/>
              </a:rPr>
              <a:t>&gt;</a:t>
            </a:r>
            <a:endParaRPr kumimoji="0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HY헤드라인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04" y="2996952"/>
            <a:ext cx="4799393" cy="2937656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384254" y="2919589"/>
            <a:ext cx="4486079" cy="3452751"/>
            <a:chOff x="4880198" y="2916829"/>
            <a:chExt cx="3296266" cy="3013983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80198" y="2917201"/>
              <a:ext cx="1871360" cy="1175346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99313" y="4384738"/>
              <a:ext cx="1852245" cy="128839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5478063" y="4127057"/>
              <a:ext cx="785793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group</a:t>
              </a:r>
              <a:r>
                <a:rPr lang="ko-KR" altLang="en-US" sz="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  <a:r>
                <a:rPr lang="en-US" altLang="ko-KR" sz="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TOP 10</a:t>
              </a:r>
              <a:endParaRPr lang="ko-KR" altLang="en-US" sz="7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5589036" y="5730757"/>
              <a:ext cx="795411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유사</a:t>
              </a:r>
              <a:r>
                <a:rPr lang="en-US" altLang="ko-KR" sz="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</a:t>
              </a:r>
              <a:r>
                <a:rPr lang="ko-KR" altLang="en-US" sz="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변종 조회</a:t>
              </a:r>
              <a:endParaRPr lang="ko-KR" altLang="en-US" sz="7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98331" y="4435711"/>
              <a:ext cx="1062674" cy="1186447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7029996" y="5738800"/>
              <a:ext cx="1146468" cy="1856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침해사고 연관정보 분석</a:t>
              </a:r>
              <a:endParaRPr lang="ko-KR" altLang="en-US" sz="7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83030" y="2916829"/>
              <a:ext cx="1077974" cy="1175718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7039260" y="4127057"/>
              <a:ext cx="1056700" cy="20005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악성코드 </a:t>
              </a:r>
              <a:r>
                <a:rPr lang="ko-KR" altLang="en-US" sz="700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트렌드</a:t>
              </a:r>
              <a:r>
                <a:rPr lang="ko-KR" altLang="en-US" sz="700" b="1" dirty="0" smtClean="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분석</a:t>
              </a:r>
              <a:endParaRPr lang="ko-KR" altLang="en-US" sz="700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0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1. </a:t>
            </a:r>
            <a:r>
              <a:rPr lang="ko-KR" altLang="en-US" sz="2400" b="1" kern="0" dirty="0" smtClean="0">
                <a:solidFill>
                  <a:srgbClr val="FFFFFF"/>
                </a:solidFill>
                <a:ea typeface="HY헤드라인M"/>
              </a:rPr>
              <a:t>악성코드 </a:t>
            </a:r>
            <a:r>
              <a:rPr lang="ko-KR" altLang="en-US" sz="2400" b="1" kern="0" err="1" smtClean="0">
                <a:solidFill>
                  <a:srgbClr val="FFFFFF"/>
                </a:solidFill>
                <a:ea typeface="HY헤드라인M"/>
              </a:rPr>
              <a:t>프로파일링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 기술</a:t>
            </a:r>
            <a:r>
              <a:rPr lang="en-US" altLang="ko-KR" sz="2000" b="1" kern="0" dirty="0" smtClean="0">
                <a:solidFill>
                  <a:srgbClr val="FFFFFF"/>
                </a:solidFill>
                <a:ea typeface="HY헤드라인M"/>
              </a:rPr>
              <a:t> – </a:t>
            </a:r>
            <a:r>
              <a:rPr lang="ko-KR" altLang="en-US" sz="2000" b="1" kern="0" smtClean="0">
                <a:solidFill>
                  <a:srgbClr val="FFFFFF"/>
                </a:solidFill>
                <a:ea typeface="HY헤드라인M"/>
              </a:rPr>
              <a:t>활용방안</a:t>
            </a:r>
            <a:endParaRPr lang="en-US" altLang="ko-KR" sz="2400" kern="0" dirty="0">
              <a:solidFill>
                <a:srgbClr val="FFFFFF"/>
              </a:solidFill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1567081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4"/>
          <p:cNvSpPr>
            <a:spLocks noChangeArrowheads="1"/>
          </p:cNvSpPr>
          <p:nvPr/>
        </p:nvSpPr>
        <p:spPr>
          <a:xfrm>
            <a:off x="355374" y="845878"/>
            <a:ext cx="9251350" cy="2511114"/>
          </a:xfrm>
          <a:prstGeom prst="roundRect">
            <a:avLst>
              <a:gd name="adj" fmla="val 1676"/>
            </a:avLst>
          </a:prstGeom>
          <a:solidFill>
            <a:srgbClr val="F5FBEB"/>
          </a:solidFill>
          <a:ln w="28575">
            <a:noFill/>
            <a:round/>
          </a:ln>
        </p:spPr>
        <p:txBody>
          <a:bodyPr lIns="144000" tIns="0" rIns="0" bIns="0" anchor="ctr"/>
          <a:lstStyle/>
          <a:p>
            <a:pPr marL="100800" indent="-100800">
              <a:lnSpc>
                <a:spcPts val="24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ea typeface="HY헤드라인M" pitchFamily="18" charset="-127"/>
              </a:rPr>
              <a:t>APT </a:t>
            </a:r>
            <a:r>
              <a:rPr lang="ko-KR" altLang="en-US" sz="1800" smtClean="0">
                <a:solidFill>
                  <a:srgbClr val="000000"/>
                </a:solidFill>
                <a:ea typeface="HY헤드라인M" pitchFamily="18" charset="-127"/>
              </a:rPr>
              <a:t>공격의 사전탐지</a:t>
            </a:r>
            <a:r>
              <a:rPr lang="en-US" altLang="ko-KR" sz="1800" dirty="0" smtClean="0">
                <a:solidFill>
                  <a:srgbClr val="000000"/>
                </a:solidFill>
                <a:ea typeface="HY헤드라인M" pitchFamily="18" charset="-127"/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  <a:ea typeface="HY헤드라인M" pitchFamily="18" charset="-127"/>
              </a:rPr>
              <a:t>대응은 사실상 어려움</a:t>
            </a:r>
            <a:endParaRPr lang="ko-KR" altLang="en-US" sz="1800" spc="-50">
              <a:latin typeface="HY헤드라인M" pitchFamily="18" charset="-127"/>
              <a:ea typeface="HY헤드라인M" pitchFamily="18" charset="-127"/>
            </a:endParaRPr>
          </a:p>
          <a:p>
            <a:pPr marL="100800" indent="-100800" eaLnBrk="0" latinLnBrk="0">
              <a:lnSpc>
                <a:spcPts val="2400"/>
              </a:lnSpc>
              <a:buSzPct val="80000"/>
            </a:pPr>
            <a:r>
              <a:rPr lang="en-US" altLang="ko-KR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 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- </a:t>
            </a:r>
            <a:r>
              <a:rPr lang="ko-KR" altLang="en-US" sz="1400" smtClean="0">
                <a:ea typeface="HY헤드라인M" pitchFamily="18" charset="-127"/>
              </a:rPr>
              <a:t>침입발생사실 </a:t>
            </a:r>
            <a:r>
              <a:rPr lang="ko-KR" altLang="en-US" sz="1400" smtClean="0">
                <a:solidFill>
                  <a:srgbClr val="0000FF"/>
                </a:solidFill>
                <a:ea typeface="HY헤드라인M" pitchFamily="18" charset="-127"/>
              </a:rPr>
              <a:t>인지에 평균 </a:t>
            </a:r>
            <a:r>
              <a:rPr lang="en-US" altLang="ko-KR" sz="1400" dirty="0" smtClean="0">
                <a:solidFill>
                  <a:srgbClr val="0000FF"/>
                </a:solidFill>
                <a:ea typeface="HY헤드라인M" pitchFamily="18" charset="-127"/>
              </a:rPr>
              <a:t>243</a:t>
            </a:r>
            <a:r>
              <a:rPr lang="ko-KR" altLang="en-US" sz="1400" smtClean="0">
                <a:solidFill>
                  <a:srgbClr val="0000FF"/>
                </a:solidFill>
                <a:ea typeface="HY헤드라인M" pitchFamily="18" charset="-127"/>
              </a:rPr>
              <a:t>일이 소요되며</a:t>
            </a:r>
            <a:r>
              <a:rPr lang="en-US" altLang="ko-KR" sz="1400" dirty="0" smtClean="0">
                <a:solidFill>
                  <a:srgbClr val="0000FF"/>
                </a:solidFill>
                <a:ea typeface="HY헤드라인M" pitchFamily="18" charset="-127"/>
              </a:rPr>
              <a:t>, </a:t>
            </a:r>
            <a:r>
              <a:rPr lang="ko-KR" altLang="en-US" sz="1400" smtClean="0">
                <a:solidFill>
                  <a:srgbClr val="0000FF"/>
                </a:solidFill>
                <a:ea typeface="HY헤드라인M" pitchFamily="18" charset="-127"/>
              </a:rPr>
              <a:t>조치까지 </a:t>
            </a:r>
            <a:r>
              <a:rPr lang="en-US" altLang="ko-KR" sz="1400" dirty="0" smtClean="0">
                <a:solidFill>
                  <a:srgbClr val="0000FF"/>
                </a:solidFill>
                <a:ea typeface="HY헤드라인M" pitchFamily="18" charset="-127"/>
              </a:rPr>
              <a:t>4</a:t>
            </a:r>
            <a:r>
              <a:rPr lang="ko-KR" altLang="en-US" sz="1400" smtClean="0">
                <a:solidFill>
                  <a:srgbClr val="0000FF"/>
                </a:solidFill>
                <a:ea typeface="HY헤드라인M" pitchFamily="18" charset="-127"/>
              </a:rPr>
              <a:t>개월</a:t>
            </a:r>
            <a:r>
              <a:rPr lang="ko-KR" altLang="en-US" sz="1400" smtClean="0">
                <a:ea typeface="HY헤드라인M" pitchFamily="18" charset="-127"/>
              </a:rPr>
              <a:t> 소요</a:t>
            </a:r>
            <a:r>
              <a:rPr lang="en-US" altLang="ko-KR" sz="1400" dirty="0" smtClean="0">
                <a:ea typeface="HY헤드라인M" pitchFamily="18" charset="-127"/>
              </a:rPr>
              <a:t> </a:t>
            </a:r>
            <a:r>
              <a:rPr lang="en-US" altLang="ko-KR" sz="1200" dirty="0">
                <a:solidFill>
                  <a:srgbClr val="000000"/>
                </a:solidFill>
                <a:ea typeface="HY헤드라인M" pitchFamily="18" charset="-127"/>
              </a:rPr>
              <a:t>(Symantec, 2014</a:t>
            </a:r>
            <a:r>
              <a:rPr lang="en-US" altLang="ko-KR" sz="1200" dirty="0" smtClean="0">
                <a:solidFill>
                  <a:srgbClr val="000000"/>
                </a:solidFill>
                <a:ea typeface="HY헤드라인M" pitchFamily="18" charset="-127"/>
              </a:rPr>
              <a:t>)</a:t>
            </a:r>
            <a:endParaRPr lang="en-US" altLang="ko-KR" sz="140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 marL="100800" indent="-100800" eaLnBrk="0" latinLnBrk="0">
              <a:lnSpc>
                <a:spcPts val="2400"/>
              </a:lnSpc>
              <a:buSzPct val="80000"/>
            </a:pPr>
            <a:r>
              <a:rPr kumimoji="0" lang="en-US" altLang="ko-KR" sz="1400" dirty="0" smtClean="0">
                <a:solidFill>
                  <a:sysClr val="windowText" lastClr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     </a:t>
            </a:r>
            <a:r>
              <a:rPr kumimoji="0" lang="en-US" altLang="ko-KR" sz="1400" dirty="0">
                <a:solidFill>
                  <a:sysClr val="windowText" lastClr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※ </a:t>
            </a:r>
            <a:r>
              <a:rPr lang="en-US" altLang="ko-KR" sz="1400" dirty="0">
                <a:solidFill>
                  <a:srgbClr val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14</a:t>
            </a:r>
            <a:r>
              <a:rPr lang="ko-KR" altLang="en-US" sz="1400">
                <a:solidFill>
                  <a:srgbClr val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년 기준 대표적 </a:t>
            </a:r>
            <a:r>
              <a:rPr lang="en-US" altLang="ko-KR" sz="1400" dirty="0">
                <a:solidFill>
                  <a:srgbClr val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5</a:t>
            </a:r>
            <a:r>
              <a:rPr lang="ko-KR" altLang="en-US" sz="1400">
                <a:solidFill>
                  <a:srgbClr val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가지 제로데이 패치전까지 </a:t>
            </a:r>
            <a:r>
              <a:rPr lang="en-US" altLang="ko-KR" sz="1400" dirty="0">
                <a:solidFill>
                  <a:srgbClr val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295</a:t>
            </a:r>
            <a:r>
              <a:rPr lang="ko-KR" altLang="en-US" sz="1400">
                <a:solidFill>
                  <a:srgbClr val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일동안 </a:t>
            </a:r>
            <a:r>
              <a:rPr lang="ko-KR" altLang="en-US" sz="1400" smtClean="0">
                <a:solidFill>
                  <a:srgbClr val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무방비</a:t>
            </a:r>
            <a:endParaRPr kumimoji="0" lang="en-US" altLang="ko-KR" sz="1400" dirty="0" smtClean="0">
              <a:solidFill>
                <a:sysClr val="windowText" lastClr="000000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100800" indent="-100800" eaLnBrk="0" latinLnBrk="0">
              <a:lnSpc>
                <a:spcPts val="2400"/>
              </a:lnSpc>
              <a:buSzPct val="80000"/>
            </a:pPr>
            <a:r>
              <a:rPr kumimoji="0" lang="en-US" altLang="ko-KR" sz="1400" dirty="0" smtClean="0">
                <a:solidFill>
                  <a:sysClr val="windowText" lastClr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     ※ </a:t>
            </a:r>
            <a:r>
              <a:rPr kumimoji="0" lang="ko-KR" altLang="en-US" sz="1400" smtClean="0">
                <a:solidFill>
                  <a:sysClr val="windowText" lastClr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조직자체 </a:t>
            </a:r>
            <a:r>
              <a:rPr kumimoji="0" lang="ko-KR" altLang="en-US" sz="1400">
                <a:solidFill>
                  <a:sysClr val="windowText" lastClr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침입탐지 </a:t>
            </a:r>
            <a:r>
              <a:rPr kumimoji="0" lang="en-US" altLang="ko-KR" sz="1400" dirty="0" smtClean="0">
                <a:solidFill>
                  <a:sysClr val="windowText" lastClr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33% </a:t>
            </a:r>
            <a:r>
              <a:rPr kumimoji="0" lang="ko-KR" altLang="en-US" sz="1400" smtClean="0">
                <a:solidFill>
                  <a:sysClr val="windowText" lastClr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미만</a:t>
            </a:r>
            <a:r>
              <a:rPr kumimoji="0" lang="en-US" altLang="ko-KR" sz="1400" dirty="0" smtClean="0">
                <a:solidFill>
                  <a:sysClr val="windowText" lastClr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kumimoji="0" lang="ko-KR" altLang="en-US" sz="1400">
                <a:solidFill>
                  <a:srgbClr val="0000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전체 공격의 </a:t>
            </a:r>
            <a:r>
              <a:rPr kumimoji="0" lang="en-US" altLang="ko-KR" sz="1400" dirty="0">
                <a:solidFill>
                  <a:srgbClr val="0000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26.5%</a:t>
            </a:r>
            <a:r>
              <a:rPr kumimoji="0" lang="ko-KR" altLang="en-US" sz="1400">
                <a:solidFill>
                  <a:srgbClr val="0000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가 알려지지 않은 </a:t>
            </a:r>
            <a:r>
              <a:rPr kumimoji="0" lang="ko-KR" altLang="en-US" sz="1400" smtClean="0">
                <a:solidFill>
                  <a:srgbClr val="0000FF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공격 </a:t>
            </a:r>
            <a:r>
              <a:rPr lang="en-US" altLang="ko-KR" sz="1200" dirty="0" smtClean="0">
                <a:solidFill>
                  <a:srgbClr val="000000"/>
                </a:solidFill>
                <a:ea typeface="HY헤드라인M" pitchFamily="18" charset="-127"/>
              </a:rPr>
              <a:t>(</a:t>
            </a:r>
            <a:r>
              <a:rPr lang="en-US" altLang="ko-KR" sz="1200" dirty="0" err="1" smtClean="0">
                <a:solidFill>
                  <a:srgbClr val="000000"/>
                </a:solidFill>
                <a:ea typeface="HY헤드라인M" pitchFamily="18" charset="-127"/>
              </a:rPr>
              <a:t>Mandiant</a:t>
            </a:r>
            <a:r>
              <a:rPr lang="en-US" altLang="ko-KR" sz="1200" dirty="0" smtClean="0">
                <a:solidFill>
                  <a:srgbClr val="000000"/>
                </a:solidFill>
                <a:ea typeface="HY헤드라인M" pitchFamily="18" charset="-127"/>
              </a:rPr>
              <a:t>/</a:t>
            </a:r>
            <a:r>
              <a:rPr lang="en-US" altLang="ko-KR" sz="1200" dirty="0" err="1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hackmageddon</a:t>
            </a:r>
            <a:r>
              <a:rPr lang="en-US" altLang="ko-KR" sz="120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en-US" altLang="ko-KR" sz="1200" dirty="0">
                <a:solidFill>
                  <a:srgbClr val="000000"/>
                </a:solidFill>
                <a:ea typeface="HY헤드라인M" pitchFamily="18" charset="-127"/>
              </a:rPr>
              <a:t>2014</a:t>
            </a:r>
            <a:r>
              <a:rPr lang="en-US" altLang="ko-KR" sz="1200" dirty="0" smtClean="0">
                <a:solidFill>
                  <a:srgbClr val="000000"/>
                </a:solidFill>
                <a:ea typeface="HY헤드라인M" pitchFamily="18" charset="-127"/>
              </a:rPr>
              <a:t>)</a:t>
            </a:r>
          </a:p>
          <a:p>
            <a:pPr marL="100800" indent="-100800" eaLnBrk="0" latinLnBrk="0">
              <a:lnSpc>
                <a:spcPts val="2400"/>
              </a:lnSpc>
              <a:buSzPct val="80000"/>
            </a:pPr>
            <a:r>
              <a:rPr lang="en-US" altLang="ko-KR" sz="12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   </a:t>
            </a:r>
            <a:r>
              <a:rPr lang="en-US" altLang="ko-KR" sz="1400" dirty="0">
                <a:ea typeface="HY헤드라인M" pitchFamily="18" charset="-127"/>
                <a:sym typeface="Wingdings"/>
              </a:rPr>
              <a:t>- Sandbox </a:t>
            </a:r>
            <a:r>
              <a:rPr lang="ko-KR" altLang="en-US" sz="1400">
                <a:ea typeface="HY헤드라인M" pitchFamily="18" charset="-127"/>
                <a:sym typeface="Wingdings"/>
              </a:rPr>
              <a:t>기반 악성코드 분석기술</a:t>
            </a:r>
            <a:r>
              <a:rPr lang="en-US" altLang="ko-KR" sz="1400" dirty="0">
                <a:ea typeface="HY헤드라인M" pitchFamily="18" charset="-127"/>
                <a:sym typeface="Wingdings"/>
              </a:rPr>
              <a:t>, </a:t>
            </a:r>
            <a:r>
              <a:rPr lang="ko-KR" altLang="en-US" sz="1400">
                <a:ea typeface="HY헤드라인M" pitchFamily="18" charset="-127"/>
                <a:sym typeface="Wingdings"/>
              </a:rPr>
              <a:t>이메일 보안기술 등이 출현하고 있으나</a:t>
            </a:r>
            <a:r>
              <a:rPr lang="en-US" altLang="ko-KR" sz="1400" dirty="0">
                <a:ea typeface="HY헤드라인M" pitchFamily="18" charset="-127"/>
                <a:sym typeface="Wingdings"/>
              </a:rPr>
              <a:t>, APT</a:t>
            </a:r>
            <a:r>
              <a:rPr lang="ko-KR" altLang="en-US" sz="1400">
                <a:ea typeface="HY헤드라인M" pitchFamily="18" charset="-127"/>
                <a:sym typeface="Wingdings"/>
              </a:rPr>
              <a:t> 핵심특징에 기반하지 </a:t>
            </a:r>
            <a:r>
              <a:rPr lang="ko-KR" altLang="en-US" sz="1400" smtClean="0">
                <a:ea typeface="HY헤드라인M" pitchFamily="18" charset="-127"/>
                <a:sym typeface="Wingdings"/>
              </a:rPr>
              <a:t>않음</a:t>
            </a:r>
            <a:endParaRPr lang="en-US" altLang="ko-KR" sz="1400" dirty="0" smtClean="0">
              <a:ea typeface="HY헤드라인M" pitchFamily="18" charset="-127"/>
              <a:sym typeface="Wingdings"/>
            </a:endParaRPr>
          </a:p>
          <a:p>
            <a:pPr marL="100800" indent="-100800" eaLnBrk="0" latinLnBrk="0">
              <a:buSzPct val="80000"/>
            </a:pPr>
            <a:endParaRPr lang="en-US" altLang="ko-KR" dirty="0">
              <a:ea typeface="HY헤드라인M" pitchFamily="18" charset="-127"/>
            </a:endParaRPr>
          </a:p>
          <a:p>
            <a:pPr marL="100800" indent="-100800" eaLnBrk="0" latinLnBrk="0">
              <a:buSzPct val="80000"/>
            </a:pPr>
            <a:endParaRPr lang="en-US" altLang="ko-KR" sz="200" dirty="0">
              <a:solidFill>
                <a:srgbClr val="290CFC"/>
              </a:solidFill>
              <a:latin typeface="HY헤드라인M" pitchFamily="18" charset="-127"/>
              <a:ea typeface="HY헤드라인M" pitchFamily="18" charset="-127"/>
              <a:sym typeface="Wingdings"/>
            </a:endParaRPr>
          </a:p>
          <a:p>
            <a:pPr>
              <a:lnSpc>
                <a:spcPts val="2400"/>
              </a:lnSpc>
              <a:buClr>
                <a:srgbClr val="0070C0"/>
              </a:buClr>
            </a:pPr>
            <a:r>
              <a:rPr kumimoji="0" lang="en-US" altLang="ko-KR" sz="2000" b="1" dirty="0">
                <a:solidFill>
                  <a:srgbClr val="7030A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en-US" altLang="ko-KR" sz="2000" b="1" dirty="0" smtClean="0">
                <a:solidFill>
                  <a:srgbClr val="7030A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en-US" altLang="ko-KR" sz="2000" b="1" dirty="0" smtClean="0">
                <a:solidFill>
                  <a:srgbClr val="7030A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⇒ APT </a:t>
            </a:r>
            <a:r>
              <a:rPr kumimoji="0" lang="ko-KR" altLang="en-US" sz="2000" b="1" smtClean="0">
                <a:solidFill>
                  <a:srgbClr val="7030A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공격 특징에 기반한 대응기술 필요</a:t>
            </a:r>
            <a:endParaRPr lang="ko-KR" altLang="en-US" sz="2000" dirty="0" smtClean="0">
              <a:solidFill>
                <a:srgbClr val="7030A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11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2. 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네트워크 기반 </a:t>
            </a: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APT 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공격 탐지기술</a:t>
            </a:r>
            <a:r>
              <a:rPr lang="ko-KR" altLang="en-US" sz="2000" b="1" kern="0" smtClean="0">
                <a:solidFill>
                  <a:srgbClr val="FFFFFF"/>
                </a:solidFill>
                <a:ea typeface="HY헤드라인M"/>
              </a:rPr>
              <a:t> </a:t>
            </a:r>
            <a:r>
              <a:rPr lang="en-US" altLang="ko-KR" sz="2000" b="1" kern="0" dirty="0" smtClean="0">
                <a:solidFill>
                  <a:srgbClr val="FFFFFF"/>
                </a:solidFill>
                <a:ea typeface="HY헤드라인M"/>
              </a:rPr>
              <a:t>– </a:t>
            </a:r>
            <a:r>
              <a:rPr lang="ko-KR" altLang="en-US" sz="2000" b="1" kern="0" smtClean="0">
                <a:solidFill>
                  <a:srgbClr val="FFFFFF"/>
                </a:solidFill>
                <a:ea typeface="HY헤드라인M"/>
              </a:rPr>
              <a:t>기술개발 필요성</a:t>
            </a:r>
            <a:endParaRPr lang="en-US" altLang="ko-KR" sz="1600" kern="0" dirty="0">
              <a:solidFill>
                <a:srgbClr val="FFFFFF"/>
              </a:solidFill>
              <a:ea typeface="HY헤드라인M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2807" y="6309320"/>
            <a:ext cx="2807191" cy="2661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100" kern="0" dirty="0" smtClean="0">
                <a:solidFill>
                  <a:srgbClr val="000000"/>
                </a:solidFill>
                <a:ea typeface="HY헤드라인M"/>
              </a:rPr>
              <a:t>&lt; </a:t>
            </a:r>
            <a:r>
              <a:rPr kumimoji="0" lang="ko-KR" altLang="en-US" sz="1100" kern="0" dirty="0" smtClean="0">
                <a:solidFill>
                  <a:srgbClr val="000000"/>
                </a:solidFill>
                <a:ea typeface="HY헤드라인M"/>
              </a:rPr>
              <a:t>표적공격의 증가 </a:t>
            </a:r>
            <a:r>
              <a:rPr kumimoji="0" lang="en-US" altLang="ko-KR" sz="1100" kern="0" dirty="0" smtClean="0">
                <a:solidFill>
                  <a:srgbClr val="000000"/>
                </a:solidFill>
                <a:ea typeface="HY헤드라인M"/>
              </a:rPr>
              <a:t>(Symantec 2014) &gt;</a:t>
            </a:r>
            <a:endParaRPr kumimoji="0" lang="ko-KR" altLang="en-US" sz="1100" kern="0" dirty="0" smtClean="0">
              <a:solidFill>
                <a:srgbClr val="000000"/>
              </a:solidFill>
              <a:ea typeface="HY헤드라인M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335456" y="3502559"/>
            <a:ext cx="2807191" cy="2769862"/>
            <a:chOff x="3464154" y="3810167"/>
            <a:chExt cx="2938866" cy="2677670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464154" y="3810167"/>
              <a:ext cx="2938866" cy="2677670"/>
            </a:xfrm>
            <a:prstGeom prst="rect">
              <a:avLst/>
            </a:prstGeom>
          </p:spPr>
        </p:pic>
        <p:sp>
          <p:nvSpPr>
            <p:cNvPr id="15" name="직사각형 14"/>
            <p:cNvSpPr/>
            <p:nvPr/>
          </p:nvSpPr>
          <p:spPr>
            <a:xfrm>
              <a:off x="3532696" y="4639755"/>
              <a:ext cx="2787661" cy="301337"/>
            </a:xfrm>
            <a:prstGeom prst="rect">
              <a:avLst/>
            </a:prstGeom>
            <a:solidFill>
              <a:srgbClr val="FFFF00">
                <a:alpha val="34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FontTx/>
                <a:buChar char="-"/>
              </a:pPr>
              <a:endParaRPr lang="ko-KR" altLang="en-US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6" name="모서리가 둥근 직사각형 15"/>
          <p:cNvSpPr/>
          <p:nvPr/>
        </p:nvSpPr>
        <p:spPr>
          <a:xfrm>
            <a:off x="3152006" y="6237312"/>
            <a:ext cx="3188323" cy="360040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</a:ln>
        </p:spPr>
        <p:txBody>
          <a:bodyPr wrap="none" anchor="ctr"/>
          <a:lstStyle/>
          <a:p>
            <a:pPr algn="ctr" latinLnBrk="0"/>
            <a:r>
              <a:rPr kumimoji="0" lang="en-US" altLang="ko-KR" sz="1100" kern="0" dirty="0">
                <a:solidFill>
                  <a:srgbClr val="000000"/>
                </a:solidFill>
                <a:ea typeface="HY헤드라인M"/>
              </a:rPr>
              <a:t>&lt; </a:t>
            </a:r>
            <a:r>
              <a:rPr kumimoji="0" lang="ko-KR" altLang="en-US" sz="1100" kern="0" dirty="0">
                <a:solidFill>
                  <a:srgbClr val="000000"/>
                </a:solidFill>
                <a:ea typeface="HY헤드라인M"/>
              </a:rPr>
              <a:t>지능형 공격 대응의 한계 </a:t>
            </a:r>
            <a:r>
              <a:rPr kumimoji="0" lang="en-US" altLang="ko-KR" sz="1100" kern="0">
                <a:solidFill>
                  <a:srgbClr val="000000"/>
                </a:solidFill>
                <a:ea typeface="HY헤드라인M"/>
              </a:rPr>
              <a:t>(Symantec </a:t>
            </a:r>
            <a:r>
              <a:rPr kumimoji="0" lang="en-US" altLang="ko-KR" sz="1100" kern="0" dirty="0">
                <a:solidFill>
                  <a:srgbClr val="000000"/>
                </a:solidFill>
                <a:ea typeface="HY헤드라인M"/>
              </a:rPr>
              <a:t>2015)</a:t>
            </a:r>
            <a:r>
              <a:rPr kumimoji="0" lang="ko-KR" altLang="en-US" sz="1100" kern="0" dirty="0">
                <a:solidFill>
                  <a:srgbClr val="000000"/>
                </a:solidFill>
                <a:ea typeface="HY헤드라인M"/>
              </a:rPr>
              <a:t> </a:t>
            </a:r>
            <a:r>
              <a:rPr kumimoji="0" lang="en-US" altLang="ko-KR" sz="1100" kern="0" dirty="0">
                <a:solidFill>
                  <a:srgbClr val="000000"/>
                </a:solidFill>
                <a:ea typeface="HY헤드라인M"/>
              </a:rPr>
              <a:t>&gt;</a:t>
            </a:r>
            <a:endParaRPr kumimoji="0" lang="ko-KR" altLang="en-US" sz="1100" kern="0" dirty="0">
              <a:solidFill>
                <a:srgbClr val="000000"/>
              </a:solidFill>
              <a:ea typeface="HY헤드라인M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320358" y="6237312"/>
            <a:ext cx="3384376" cy="360040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</a:ln>
        </p:spPr>
        <p:txBody>
          <a:bodyPr wrap="none" anchor="ctr"/>
          <a:lstStyle/>
          <a:p>
            <a:pPr algn="ctr" latinLnBrk="0"/>
            <a:r>
              <a:rPr kumimoji="0" lang="en-US" altLang="ko-KR" sz="1100" kern="0" dirty="0">
                <a:solidFill>
                  <a:srgbClr val="000000"/>
                </a:solidFill>
                <a:ea typeface="HY헤드라인M"/>
              </a:rPr>
              <a:t>&lt; </a:t>
            </a:r>
            <a:r>
              <a:rPr kumimoji="0" lang="ko-KR" altLang="en-US" sz="1100" kern="0" dirty="0">
                <a:solidFill>
                  <a:srgbClr val="000000"/>
                </a:solidFill>
                <a:ea typeface="HY헤드라인M"/>
              </a:rPr>
              <a:t>알려지지 않은 공격 증가 </a:t>
            </a:r>
            <a:r>
              <a:rPr kumimoji="0" lang="en-US" altLang="ko-KR" sz="1100" kern="0">
                <a:solidFill>
                  <a:srgbClr val="000000"/>
                </a:solidFill>
                <a:ea typeface="HY헤드라인M"/>
              </a:rPr>
              <a:t>(</a:t>
            </a:r>
            <a:r>
              <a:rPr kumimoji="0" lang="en-US" altLang="ko-KR" sz="1100" kern="0" smtClean="0">
                <a:solidFill>
                  <a:srgbClr val="000000"/>
                </a:solidFill>
                <a:ea typeface="HY헤드라인M"/>
              </a:rPr>
              <a:t>hackmageddon </a:t>
            </a:r>
            <a:r>
              <a:rPr kumimoji="0" lang="en-US" altLang="ko-KR" sz="1100" kern="0" dirty="0">
                <a:solidFill>
                  <a:srgbClr val="000000"/>
                </a:solidFill>
                <a:ea typeface="HY헤드라인M"/>
              </a:rPr>
              <a:t>2014)</a:t>
            </a:r>
            <a:r>
              <a:rPr kumimoji="0" lang="ko-KR" altLang="en-US" sz="1100" kern="0" dirty="0">
                <a:solidFill>
                  <a:srgbClr val="000000"/>
                </a:solidFill>
                <a:ea typeface="HY헤드라인M"/>
              </a:rPr>
              <a:t> </a:t>
            </a:r>
            <a:r>
              <a:rPr kumimoji="0" lang="en-US" altLang="ko-KR" sz="1100" kern="0" dirty="0">
                <a:solidFill>
                  <a:srgbClr val="000000"/>
                </a:solidFill>
                <a:ea typeface="HY헤드라인M"/>
              </a:rPr>
              <a:t>&gt;</a:t>
            </a:r>
            <a:endParaRPr kumimoji="0" lang="ko-KR" altLang="en-US" sz="1100" kern="0" dirty="0">
              <a:solidFill>
                <a:srgbClr val="000000"/>
              </a:solidFill>
              <a:ea typeface="HY헤드라인M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144" y="3499728"/>
            <a:ext cx="3024336" cy="2772693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9792" y="3501032"/>
            <a:ext cx="2952328" cy="275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62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4"/>
          <p:cNvSpPr>
            <a:spLocks noChangeArrowheads="1"/>
          </p:cNvSpPr>
          <p:nvPr/>
        </p:nvSpPr>
        <p:spPr>
          <a:xfrm>
            <a:off x="355374" y="836712"/>
            <a:ext cx="9251350" cy="2260491"/>
          </a:xfrm>
          <a:prstGeom prst="roundRect">
            <a:avLst>
              <a:gd name="adj" fmla="val 1676"/>
            </a:avLst>
          </a:prstGeom>
          <a:solidFill>
            <a:srgbClr val="F5FBEB"/>
          </a:solidFill>
          <a:ln w="28575">
            <a:noFill/>
            <a:round/>
          </a:ln>
        </p:spPr>
        <p:txBody>
          <a:bodyPr lIns="144000" tIns="0" rIns="0" bIns="0" anchor="ctr"/>
          <a:lstStyle/>
          <a:p>
            <a:pPr marL="100800" indent="-100800">
              <a:lnSpc>
                <a:spcPct val="1500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데이터 특성</a:t>
            </a:r>
            <a:r>
              <a:rPr lang="en-US" altLang="ko-KR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용량</a:t>
            </a:r>
            <a:r>
              <a:rPr lang="en-US" altLang="ko-KR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dirty="0" err="1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연산량</a:t>
            </a:r>
            <a:r>
              <a:rPr lang="ko-KR" altLang="en-US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등</a:t>
            </a:r>
            <a:r>
              <a:rPr lang="en-US" altLang="ko-KR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을 반영한 </a:t>
            </a:r>
            <a:r>
              <a:rPr lang="ko-KR" altLang="en-US" sz="1800" dirty="0" err="1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트래픽</a:t>
            </a:r>
            <a:r>
              <a:rPr lang="ko-KR" altLang="en-US" sz="18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 데이터 고속 처리</a:t>
            </a:r>
            <a:r>
              <a:rPr lang="en-US" altLang="ko-KR" sz="18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18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관리</a:t>
            </a:r>
            <a:endParaRPr lang="ko-KR" altLang="en-US" sz="1800" dirty="0">
              <a:solidFill>
                <a:srgbClr val="0000FF"/>
              </a:solidFill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ko-KR" altLang="en-US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400" dirty="0" err="1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트래픽</a:t>
            </a:r>
            <a:r>
              <a:rPr lang="ko-KR" altLang="en-US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데이터 전처리 및 대용량 데이터 저장구조 설계</a:t>
            </a: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ko-KR" altLang="en-US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특정 기간의</a:t>
            </a:r>
            <a:r>
              <a:rPr lang="en-US" altLang="ko-KR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탐지 결과에 대한 </a:t>
            </a:r>
            <a:r>
              <a:rPr lang="ko-KR" altLang="en-US" sz="1400" dirty="0" err="1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조건별</a:t>
            </a:r>
            <a:r>
              <a:rPr lang="en-US" altLang="ko-KR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(IP, Port </a:t>
            </a:r>
            <a:r>
              <a:rPr lang="ko-KR" altLang="en-US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등</a:t>
            </a:r>
            <a:r>
              <a:rPr lang="en-US" altLang="ko-KR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r>
              <a:rPr lang="ko-KR" altLang="en-US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고속 </a:t>
            </a:r>
            <a:r>
              <a:rPr lang="ko-KR" altLang="en-US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조회</a:t>
            </a:r>
            <a:endParaRPr lang="en-US" altLang="ko-KR" sz="14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>
              <a:buClr>
                <a:srgbClr val="0070C0"/>
              </a:buClr>
            </a:pPr>
            <a:endParaRPr lang="en-US" altLang="ko-KR" dirty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00800" indent="-100800">
              <a:lnSpc>
                <a:spcPct val="1500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800" dirty="0" err="1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패킷</a:t>
            </a:r>
            <a:r>
              <a:rPr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/Flow</a:t>
            </a:r>
            <a:r>
              <a:rPr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볼륨</a:t>
            </a:r>
            <a:r>
              <a:rPr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, IP</a:t>
            </a:r>
            <a:r>
              <a:rPr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별 접속패턴 등 </a:t>
            </a:r>
            <a:r>
              <a:rPr lang="ko-KR" altLang="en-US" sz="1800" dirty="0" err="1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시계열</a:t>
            </a:r>
            <a:r>
              <a:rPr lang="en-US" altLang="ko-KR" sz="18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18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연결패턴 분석을 통한 이상징후 탐지</a:t>
            </a:r>
            <a:endParaRPr lang="en-US" altLang="ko-KR" sz="1800" dirty="0" smtClean="0">
              <a:solidFill>
                <a:srgbClr val="0000FF"/>
              </a:solidFill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ko-KR" altLang="en-US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en-US" altLang="ko-KR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400" dirty="0" err="1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시계열</a:t>
            </a:r>
            <a:r>
              <a:rPr lang="ko-KR" altLang="en-US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분석</a:t>
            </a:r>
            <a:r>
              <a:rPr lang="en-US" altLang="ko-KR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lang="ko-KR" altLang="en-US" sz="1400" dirty="0" err="1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트래픽</a:t>
            </a:r>
            <a:r>
              <a:rPr lang="ko-KR" altLang="en-US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Volume</a:t>
            </a:r>
            <a:r>
              <a:rPr lang="ko-KR" altLang="en-US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변화 및 </a:t>
            </a:r>
            <a:r>
              <a:rPr lang="en-US" altLang="ko-KR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Flow </a:t>
            </a:r>
            <a:r>
              <a:rPr lang="ko-KR" altLang="en-US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단위 </a:t>
            </a:r>
            <a:r>
              <a:rPr lang="ko-KR" altLang="en-US" sz="1400" dirty="0" err="1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트래픽</a:t>
            </a:r>
            <a:r>
              <a:rPr lang="ko-KR" altLang="en-US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모니터링</a:t>
            </a:r>
            <a:endParaRPr lang="en-US" altLang="ko-KR" sz="14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ko-KR" altLang="en-US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en-US" altLang="ko-KR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연결패턴 분석</a:t>
            </a:r>
            <a:r>
              <a:rPr lang="en-US" altLang="ko-KR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lang="ko-KR" altLang="en-US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주기적 </a:t>
            </a:r>
            <a:r>
              <a:rPr lang="en-US" altLang="ko-KR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IP/Port </a:t>
            </a:r>
            <a:r>
              <a:rPr lang="ko-KR" altLang="en-US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접속</a:t>
            </a:r>
            <a:r>
              <a:rPr lang="en-US" altLang="ko-KR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횟수</a:t>
            </a:r>
            <a:r>
              <a:rPr lang="en-US" altLang="ko-KR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빈도 분석 </a:t>
            </a:r>
            <a:endParaRPr lang="ko-KR" altLang="en-US" sz="1800" dirty="0">
              <a:solidFill>
                <a:srgbClr val="0000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12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2. 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네트워크 기반 </a:t>
            </a: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APT 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공격 탐지기술</a:t>
            </a:r>
            <a:r>
              <a:rPr lang="en-US" altLang="ko-KR" sz="2000" b="1" kern="0" dirty="0" smtClean="0">
                <a:solidFill>
                  <a:srgbClr val="FFFFFF"/>
                </a:solidFill>
                <a:ea typeface="HY헤드라인M"/>
              </a:rPr>
              <a:t> – </a:t>
            </a:r>
            <a:r>
              <a:rPr lang="ko-KR" altLang="en-US" sz="2000" b="1" kern="0" smtClean="0">
                <a:solidFill>
                  <a:srgbClr val="FFFFFF"/>
                </a:solidFill>
                <a:ea typeface="HY헤드라인M"/>
              </a:rPr>
              <a:t>주요기술</a:t>
            </a:r>
            <a:r>
              <a:rPr lang="en-US" altLang="ko-KR" sz="2000" b="1" kern="0" dirty="0" smtClean="0">
                <a:solidFill>
                  <a:srgbClr val="FFFFFF"/>
                </a:solidFill>
                <a:ea typeface="HY헤드라인M"/>
              </a:rPr>
              <a:t>(1/3)</a:t>
            </a:r>
            <a:endParaRPr lang="en-US" altLang="ko-KR" sz="1800" kern="0" dirty="0">
              <a:solidFill>
                <a:srgbClr val="FFFFFF"/>
              </a:solidFill>
              <a:ea typeface="HY헤드라인M"/>
            </a:endParaRPr>
          </a:p>
        </p:txBody>
      </p:sp>
      <p:sp>
        <p:nvSpPr>
          <p:cNvPr id="11" name="TextBox 53"/>
          <p:cNvSpPr txBox="1">
            <a:spLocks noChangeArrowheads="1"/>
          </p:cNvSpPr>
          <p:nvPr/>
        </p:nvSpPr>
        <p:spPr bwMode="auto">
          <a:xfrm>
            <a:off x="5837048" y="6487452"/>
            <a:ext cx="3507646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en-US" altLang="ko-KR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&lt; </a:t>
            </a:r>
            <a:r>
              <a:rPr lang="ko-KR" altLang="en-US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기능별 네트워크 </a:t>
            </a:r>
            <a:r>
              <a:rPr lang="ko-KR" altLang="en-US" sz="1050" dirty="0">
                <a:solidFill>
                  <a:srgbClr val="000000"/>
                </a:solidFill>
                <a:latin typeface="HY헤드라인M"/>
                <a:ea typeface="HY헤드라인M"/>
              </a:rPr>
              <a:t>트래픽 </a:t>
            </a:r>
            <a:r>
              <a:rPr lang="ko-KR" altLang="en-US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분석 데이터 </a:t>
            </a:r>
            <a:r>
              <a:rPr lang="en-US" altLang="ko-KR" sz="1050" dirty="0">
                <a:solidFill>
                  <a:srgbClr val="000000"/>
                </a:solidFill>
                <a:latin typeface="HY헤드라인M"/>
                <a:ea typeface="HY헤드라인M"/>
              </a:rPr>
              <a:t>&gt;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/>
          </p:nvPr>
        </p:nvGraphicFramePr>
        <p:xfrm>
          <a:off x="5600278" y="3319099"/>
          <a:ext cx="3960440" cy="3168353"/>
        </p:xfrm>
        <a:graphic>
          <a:graphicData uri="http://schemas.openxmlformats.org/drawingml/2006/table">
            <a:tbl>
              <a:tblPr/>
              <a:tblGrid>
                <a:gridCol w="792088"/>
                <a:gridCol w="571684"/>
                <a:gridCol w="1504211"/>
                <a:gridCol w="1092457"/>
              </a:tblGrid>
              <a:tr h="461877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endParaRPr lang="en-US" altLang="ko-KR" sz="1000" b="1" kern="0" spc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방식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algn="ctr" latinLnBrk="1">
                        <a:lnSpc>
                          <a:spcPct val="100000"/>
                        </a:lnSpc>
                      </a:pPr>
                      <a:r>
                        <a:rPr lang="ko-KR" altLang="en-US" sz="10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정보</a:t>
                      </a:r>
                      <a:endParaRPr lang="ko-KR" altLang="en-US" sz="10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 목적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08080">
                        <a:lumMod val="40000"/>
                        <a:lumOff val="60000"/>
                      </a:srgbClr>
                    </a:solidFill>
                  </a:tcPr>
                </a:tc>
              </a:tr>
              <a:tr h="850115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Packet</a:t>
                      </a:r>
                    </a:p>
                    <a:p>
                      <a:pPr marL="0" marR="0" indent="0" algn="ctr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Inspection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ED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시계열</a:t>
                      </a:r>
                      <a:endParaRPr lang="en-US" altLang="ko-KR" sz="800" b="0" kern="0" spc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marL="0" marR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Bytes per Second (In/Out),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Packets per Second </a:t>
                      </a:r>
                      <a:r>
                        <a:rPr lang="en-US" altLang="ko-KR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(In/Out)</a:t>
                      </a:r>
                      <a:r>
                        <a:rPr lang="en-US" altLang="ko-KR" sz="8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Bytes per Packet (</a:t>
                      </a:r>
                      <a:r>
                        <a:rPr lang="en-US" altLang="ko-KR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In/Out)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 err="1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트래픽</a:t>
                      </a: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볼륨 변화</a:t>
                      </a:r>
                      <a:endParaRPr lang="en-US" altLang="ko-KR" sz="800" b="0" kern="0" spc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탐지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8496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Flow</a:t>
                      </a:r>
                    </a:p>
                    <a:p>
                      <a:pPr marL="0" marR="0" indent="0" algn="ctr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Inspection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ED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시계열</a:t>
                      </a:r>
                      <a:endParaRPr lang="en-US" altLang="ko-KR" sz="800" b="0" kern="0" spc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marL="0" marR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Bytes per Flow (In/Out),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Packets per Flow (In/Out), </a:t>
                      </a:r>
                    </a:p>
                    <a:p>
                      <a:pPr marL="0" marR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Flow Duration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Flow</a:t>
                      </a:r>
                      <a:r>
                        <a:rPr lang="en-US" altLang="ko-KR" sz="800" b="0" kern="0" spc="0" baseline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800" b="0" kern="0" spc="0" baseline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단위 트래픽</a:t>
                      </a:r>
                      <a:endParaRPr lang="en-US" altLang="ko-KR" sz="800" b="0" kern="0" spc="0" baseline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baseline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장기 모니터링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699146"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9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Connection</a:t>
                      </a:r>
                    </a:p>
                    <a:p>
                      <a:pPr algn="ctr" latinLnBrk="1"/>
                      <a:r>
                        <a:rPr lang="en-US" altLang="ko-KR" sz="9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Based</a:t>
                      </a:r>
                    </a:p>
                    <a:p>
                      <a:pPr algn="ctr" latinLnBrk="1"/>
                      <a:r>
                        <a:rPr lang="en-US" altLang="ko-KR" sz="900" b="1" dirty="0" smtClean="0"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Inspection</a:t>
                      </a:r>
                      <a:endParaRPr lang="ko-KR" altLang="en-US" sz="900" b="1" dirty="0"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9ED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연결패턴</a:t>
                      </a:r>
                      <a:endParaRPr lang="en-US" altLang="ko-KR" sz="800" b="0" kern="0" spc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주기성 정보</a:t>
                      </a:r>
                      <a:r>
                        <a:rPr lang="en-US" altLang="ko-KR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endParaRPr lang="ko-KR" altLang="en-US" sz="800" b="0" kern="0" spc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</a:t>
                      </a: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접속 </a:t>
                      </a:r>
                      <a:r>
                        <a:rPr lang="en-US" altLang="ko-KR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 </a:t>
                      </a: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</a:t>
                      </a:r>
                      <a:r>
                        <a:rPr lang="en-US" altLang="ko-KR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endParaRPr lang="ko-KR" altLang="en-US" sz="800" b="0" kern="0" spc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</a:t>
                      </a: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별 </a:t>
                      </a:r>
                      <a:r>
                        <a:rPr lang="en-US" altLang="ko-KR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Port </a:t>
                      </a: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당 평균접속 횟수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주기적 </a:t>
                      </a:r>
                      <a:r>
                        <a:rPr lang="en-US" altLang="ko-KR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IP/Port </a:t>
                      </a: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</a:t>
                      </a:r>
                      <a:endParaRPr lang="en-US" altLang="ko-KR" sz="800" b="0" kern="0" spc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패턴 변화 모니터링 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472255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b="1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EDF5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</a:t>
                      </a:r>
                      <a:r>
                        <a:rPr lang="ko-KR" altLang="en-US" sz="8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패턴</a:t>
                      </a:r>
                      <a:endParaRPr lang="en-US" altLang="ko-KR" sz="800" b="0" kern="0" spc="0" baseline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분석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marL="0" marR="0" indent="0" algn="just" defTabSz="914400" rtl="0" eaLnBrk="1" fontAlgn="base" latinLnBrk="1" hangingPunct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외부 </a:t>
                      </a:r>
                      <a:r>
                        <a:rPr lang="en-US" altLang="ko-KR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 </a:t>
                      </a: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접속 빈도통계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HY헤드라인M"/>
                          <a:ea typeface="HY헤드라인M"/>
                        </a:defRPr>
                      </a:lvl9pPr>
                    </a:lstStyle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IP </a:t>
                      </a: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연결빈도 통계</a:t>
                      </a:r>
                      <a:endParaRPr lang="en-US" altLang="ko-KR" sz="800" b="0" kern="0" spc="0" dirty="0" smtClean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기반 탐지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343694" y="3318520"/>
          <a:ext cx="5045319" cy="3168931"/>
        </p:xfrm>
        <a:graphic>
          <a:graphicData uri="http://schemas.openxmlformats.org/drawingml/2006/table">
            <a:tbl>
              <a:tblPr/>
              <a:tblGrid>
                <a:gridCol w="570338"/>
                <a:gridCol w="1414162"/>
                <a:gridCol w="3060819"/>
              </a:tblGrid>
              <a:tr h="261430">
                <a:tc>
                  <a:txBody>
                    <a:bodyPr/>
                    <a:lstStyle/>
                    <a:p>
                      <a:pPr marL="0" marR="0" indent="0" algn="ctr" defTabSz="844174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데이터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데이터 정의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공격 특징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8357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커넥션</a:t>
                      </a:r>
                      <a:endParaRPr lang="en-US" altLang="ko-KR" sz="900" b="0" kern="0" spc="0" dirty="0" smtClean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길이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Source – Destination (IP/Port)</a:t>
                      </a:r>
                      <a:r>
                        <a:rPr lang="en-US" altLang="ko-KR" sz="8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 </a:t>
                      </a:r>
                      <a:r>
                        <a:rPr lang="en-US" altLang="ko-KR" sz="8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Pair</a:t>
                      </a: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를 기준으로 데이터가 전송이 시작되어 끝나는 동안의 시간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웹 서핑의 경우 커넥션 길이가 매우 짧은데 반해 공격자가 정보를 유출해 나가기 위한 커넥션은 긴 특징을 가짐</a:t>
                      </a:r>
                      <a:endParaRPr lang="en-US" altLang="ko-KR" sz="800" b="0" kern="0" spc="0" dirty="0" smtClean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긴 커넥션은 </a:t>
                      </a:r>
                      <a:r>
                        <a:rPr lang="en-US" altLang="ko-KR" sz="8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C&amp;C </a:t>
                      </a: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채널의 주요 특징임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579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 err="1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패킷수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커넥션 길이</a:t>
                      </a:r>
                      <a:r>
                        <a:rPr lang="ko-KR" altLang="en-US" sz="8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 동안 전송되는 </a:t>
                      </a:r>
                      <a:endParaRPr lang="en-US" altLang="ko-KR" sz="800" b="0" kern="0" spc="0" baseline="0" dirty="0" smtClean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0" baseline="0" dirty="0" err="1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패킷의</a:t>
                      </a:r>
                      <a:r>
                        <a:rPr lang="ko-KR" altLang="en-US" sz="8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 개수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정상 사용자들은 아웃바운드 요청의 수가 비교적 적고 응답의 </a:t>
                      </a:r>
                      <a:r>
                        <a:rPr lang="ko-KR" altLang="en-US" sz="800" b="0" kern="0" spc="0" dirty="0" err="1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패킷수는</a:t>
                      </a: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 상당히 많은 경향</a:t>
                      </a:r>
                      <a:endParaRPr lang="en-US" altLang="ko-KR" sz="800" b="0" kern="0" spc="0" dirty="0" smtClean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공격자들은 보통의 커넥션에 비해 다수의 </a:t>
                      </a:r>
                      <a:r>
                        <a:rPr lang="ko-KR" altLang="en-US" sz="800" b="0" kern="0" spc="0" dirty="0" err="1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패킷을</a:t>
                      </a: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 보내는 경향이 존재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23591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kern="0" spc="0" dirty="0" err="1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데이터량</a:t>
                      </a:r>
                      <a:endParaRPr lang="ko-KR" altLang="en-US" sz="900" b="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844174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커넥션 길이</a:t>
                      </a:r>
                      <a:r>
                        <a:rPr lang="ko-KR" altLang="en-US" sz="8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 동안 전송되는</a:t>
                      </a:r>
                      <a:endParaRPr lang="en-US" altLang="ko-KR" sz="800" b="0" kern="0" spc="0" baseline="0" dirty="0" smtClean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  <a:p>
                      <a:pPr marL="0" marR="0" indent="0" algn="l" defTabSz="844174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kern="0" spc="0" baseline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데이터의 량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marR="0" indent="-171450" algn="l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정상 사용자의 요청은 적은 양의 아웃바운드 </a:t>
                      </a:r>
                      <a:r>
                        <a:rPr lang="ko-KR" altLang="en-US" sz="800" b="0" kern="0" spc="0" dirty="0" err="1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트래픽</a:t>
                      </a:r>
                      <a:r>
                        <a:rPr lang="en-US" altLang="ko-KR" sz="8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, </a:t>
                      </a: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침해 당한 시스템은 많은 양의 아웃바운드 트래픽을 가짐</a:t>
                      </a:r>
                    </a:p>
                    <a:p>
                      <a:pPr marL="171450" marR="0" indent="-17145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Char char="§"/>
                      </a:pP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대부분의 클라이언트 커뮤니케이션</a:t>
                      </a:r>
                      <a:r>
                        <a:rPr lang="en-US" altLang="ko-KR" sz="8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, </a:t>
                      </a: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특히 웹 서핑에 있어서 아웃바운드 트래픽이 </a:t>
                      </a:r>
                      <a:r>
                        <a:rPr lang="en-US" altLang="ko-KR" sz="8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80MB</a:t>
                      </a:r>
                      <a:r>
                        <a:rPr lang="ko-KR" altLang="en-US" sz="800" b="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를 넘는 경우는 극히 </a:t>
                      </a:r>
                      <a:r>
                        <a:rPr lang="ko-KR" altLang="en-US" sz="800" b="0" kern="0" spc="0" dirty="0" err="1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드뭄</a:t>
                      </a:r>
                      <a:endParaRPr lang="ko-KR" altLang="en-US" sz="800" b="0" kern="0" spc="0" dirty="0" smtClean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5" name="직사각형 14"/>
          <p:cNvSpPr/>
          <p:nvPr/>
        </p:nvSpPr>
        <p:spPr>
          <a:xfrm>
            <a:off x="343694" y="3103656"/>
            <a:ext cx="473984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800" dirty="0" smtClean="0">
                <a:solidFill>
                  <a:srgbClr val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※ [</a:t>
            </a:r>
            <a:r>
              <a:rPr lang="en-US" altLang="ko-KR" sz="800" dirty="0">
                <a:solidFill>
                  <a:srgbClr val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Ref] </a:t>
            </a:r>
            <a:r>
              <a:rPr lang="ko-KR" altLang="en-US" sz="800" dirty="0" smtClean="0">
                <a:solidFill>
                  <a:srgbClr val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Eric </a:t>
            </a:r>
            <a:r>
              <a:rPr lang="ko-KR" altLang="en-US" sz="800" dirty="0">
                <a:solidFill>
                  <a:srgbClr val="00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Cole, APT (Advanced Persistent Threat) ISBN:9788994774411, 2013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1331203" y="6487452"/>
            <a:ext cx="3024336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en-US" altLang="ko-KR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&lt; APT </a:t>
            </a:r>
            <a:r>
              <a:rPr lang="ko-KR" altLang="en-US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공격의 네트워크 트래픽 특성 분석 </a:t>
            </a:r>
            <a:r>
              <a:rPr lang="en-US" altLang="ko-KR" sz="1050" dirty="0">
                <a:solidFill>
                  <a:srgbClr val="000000"/>
                </a:solidFill>
                <a:latin typeface="HY헤드라인M"/>
                <a:ea typeface="HY헤드라인M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422428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4"/>
          <p:cNvSpPr>
            <a:spLocks noChangeArrowheads="1"/>
          </p:cNvSpPr>
          <p:nvPr/>
        </p:nvSpPr>
        <p:spPr>
          <a:xfrm>
            <a:off x="391164" y="1013574"/>
            <a:ext cx="9110247" cy="2559442"/>
          </a:xfrm>
          <a:prstGeom prst="roundRect">
            <a:avLst>
              <a:gd name="adj" fmla="val 1676"/>
            </a:avLst>
          </a:prstGeom>
          <a:solidFill>
            <a:srgbClr val="F5FBEB"/>
          </a:solidFill>
          <a:ln w="28575">
            <a:noFill/>
            <a:round/>
          </a:ln>
        </p:spPr>
        <p:txBody>
          <a:bodyPr lIns="144000" tIns="0" rIns="0" bIns="0" anchor="ctr"/>
          <a:lstStyle/>
          <a:p>
            <a:pPr marL="101600" indent="-101600"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 공격 특징에 따른 다양한 트래픽 특성 정보 기반 공격의심 이상징후 탐지</a:t>
            </a:r>
            <a:endParaRPr lang="en-US" altLang="ko-KR" sz="1600" dirty="0" smtClean="0">
              <a:solidFill>
                <a:srgbClr val="0000FF"/>
              </a:solidFill>
              <a:latin typeface="HY헤드라인M" pitchFamily="18" charset="-127"/>
              <a:ea typeface="HY헤드라인M" pitchFamily="18" charset="-127"/>
            </a:endParaRPr>
          </a:p>
          <a:p>
            <a:pPr>
              <a:buClr>
                <a:srgbClr val="0070C0"/>
              </a:buClr>
            </a:pPr>
            <a:r>
              <a:rPr lang="en-US" altLang="ko-KR" sz="1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공격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트래픽 탐지에 최적화된 트래픽 특성 추출 </a:t>
            </a:r>
            <a:r>
              <a:rPr lang="ko-KR" altLang="en-US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및 분석 주기 다양화 </a:t>
            </a:r>
            <a:r>
              <a:rPr lang="en-US" altLang="ko-KR" sz="12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단기</a:t>
            </a:r>
            <a:r>
              <a:rPr lang="en-US" altLang="ko-KR" sz="12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중기</a:t>
            </a:r>
            <a:r>
              <a:rPr lang="en-US" altLang="ko-KR" sz="12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장기</a:t>
            </a:r>
            <a:r>
              <a:rPr lang="en-US" altLang="ko-KR" sz="12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)</a:t>
            </a:r>
            <a:endParaRPr lang="en-US" altLang="ko-KR" sz="1200" dirty="0" smtClean="0">
              <a:solidFill>
                <a:srgbClr val="0000FF"/>
              </a:solidFill>
              <a:latin typeface="HY헤드라인M" pitchFamily="18" charset="-127"/>
              <a:ea typeface="HY헤드라인M" pitchFamily="18" charset="-127"/>
            </a:endParaRPr>
          </a:p>
          <a:p>
            <a:pPr marL="101600" indent="-101600">
              <a:lnSpc>
                <a:spcPct val="130000"/>
              </a:lnSpc>
              <a:buClr>
                <a:srgbClr val="0070C0"/>
              </a:buClr>
              <a:buFont typeface="Wingdings"/>
              <a:buChar char="u"/>
            </a:pPr>
            <a:r>
              <a:rPr lang="en-US" altLang="ko-KR" sz="1800" dirty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8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8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시계열 기반 이상탐지 엔진</a:t>
            </a:r>
            <a:r>
              <a:rPr lang="en-US" altLang="ko-KR" sz="18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lang="ko-KR" altLang="en-US" sz="16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시계열 기반 트래픽 패턴학습</a:t>
            </a:r>
            <a:r>
              <a:rPr lang="ko-KR" altLang="en-US" sz="16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을 통한</a:t>
            </a:r>
            <a:r>
              <a:rPr lang="ko-KR" altLang="en-US" sz="16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 비정상 </a:t>
            </a:r>
            <a:r>
              <a:rPr lang="ko-KR" altLang="en-US" sz="1600" dirty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트래픽 </a:t>
            </a:r>
            <a:r>
              <a:rPr lang="ko-KR" altLang="en-US" sz="16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탐지 </a:t>
            </a:r>
            <a:r>
              <a:rPr lang="ko-KR" altLang="en-US" sz="16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기술</a:t>
            </a:r>
            <a:endParaRPr lang="ko-KR" altLang="en-US" sz="18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30000"/>
              </a:lnSpc>
              <a:buClr>
                <a:srgbClr val="0070C0"/>
              </a:buClr>
            </a:pPr>
            <a:r>
              <a:rPr lang="en-US" altLang="ko-KR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   -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내부 사용자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IP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별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528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개의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다양한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시계열 예측 모델 기반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Threshold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자동 갱신</a:t>
            </a:r>
          </a:p>
          <a:p>
            <a:pPr>
              <a:lnSpc>
                <a:spcPct val="130000"/>
              </a:lnSpc>
              <a:buClr>
                <a:srgbClr val="0070C0"/>
              </a:buClr>
            </a:pPr>
            <a:r>
              <a:rPr lang="ko-KR" altLang="en-US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 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en-US" altLang="ko-KR" sz="1200" b="1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528</a:t>
            </a:r>
            <a:r>
              <a:rPr lang="ko-KR" altLang="en-US" sz="1200" b="1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학습 모델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11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Feature(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단기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6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중기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5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X 24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시간대별 학습 모델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 2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휴일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평일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일별 학습 모델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101600" indent="-101600">
              <a:lnSpc>
                <a:spcPct val="1300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8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8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연결 기반 이상탐지 엔진</a:t>
            </a:r>
            <a:r>
              <a:rPr lang="en-US" altLang="ko-KR" sz="18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lang="en-US" altLang="ko-KR" sz="16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IP</a:t>
            </a:r>
            <a:r>
              <a:rPr lang="ko-KR" altLang="en-US" sz="16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별 연결빈도 기반 통계분석</a:t>
            </a:r>
            <a:r>
              <a:rPr lang="ko-KR" altLang="en-US" sz="16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을 통한</a:t>
            </a:r>
            <a:r>
              <a:rPr lang="ko-KR" altLang="en-US" sz="16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 비정상 트래픽 탐지 </a:t>
            </a:r>
            <a:r>
              <a:rPr lang="ko-KR" altLang="en-US" sz="16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기술</a:t>
            </a:r>
            <a:endParaRPr lang="ko-KR" altLang="en-US" sz="1800" dirty="0" smtClean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30000"/>
              </a:lnSpc>
              <a:buClr>
                <a:srgbClr val="0070C0"/>
              </a:buClr>
            </a:pP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- IP, Port</a:t>
            </a:r>
            <a:r>
              <a:rPr lang="ko-KR" altLang="en-US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의 연결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패턴의 통계적 분석 기반 공격 </a:t>
            </a:r>
            <a:r>
              <a:rPr lang="ko-KR" altLang="en-US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의심되는 비정상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연결 탐지</a:t>
            </a:r>
          </a:p>
          <a:p>
            <a:pPr>
              <a:lnSpc>
                <a:spcPct val="130000"/>
              </a:lnSpc>
              <a:buClr>
                <a:srgbClr val="0070C0"/>
              </a:buClr>
            </a:pP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  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네트워크 트래픽 발생 패턴의 주기성 분석을 통한 자동화된 공격 시도 탐지</a:t>
            </a:r>
            <a:endParaRPr lang="ko-KR" altLang="en-US" sz="14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4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13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p:sp>
        <p:nvSpPr>
          <p:cNvPr id="50" name="TextBox 53"/>
          <p:cNvSpPr txBox="1">
            <a:spLocks noChangeArrowheads="1"/>
          </p:cNvSpPr>
          <p:nvPr/>
        </p:nvSpPr>
        <p:spPr>
          <a:xfrm>
            <a:off x="5439916" y="6337386"/>
            <a:ext cx="3422273" cy="25391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[ </a:t>
            </a:r>
            <a:r>
              <a:rPr lang="ko-KR" altLang="en-US" sz="1050" dirty="0" smtClean="0">
                <a:solidFill>
                  <a:srgbClr val="000000"/>
                </a:solidFill>
                <a:ea typeface="HY헤드라인M"/>
              </a:rPr>
              <a:t>네트워크 공격 이상징후 탐지 시스템 개념도 </a:t>
            </a:r>
            <a:r>
              <a:rPr lang="en-US" altLang="ko-KR" sz="1050" dirty="0">
                <a:solidFill>
                  <a:srgbClr val="000000"/>
                </a:solidFill>
                <a:ea typeface="HY헤드라인M"/>
              </a:rPr>
              <a:t>]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4592166" y="3861048"/>
            <a:ext cx="5312247" cy="2376264"/>
            <a:chOff x="4520158" y="4077072"/>
            <a:chExt cx="5400600" cy="2179986"/>
          </a:xfrm>
        </p:grpSpPr>
        <p:sp>
          <p:nvSpPr>
            <p:cNvPr id="83" name="모서리가 둥근 직사각형 82"/>
            <p:cNvSpPr/>
            <p:nvPr/>
          </p:nvSpPr>
          <p:spPr>
            <a:xfrm>
              <a:off x="5462438" y="4077072"/>
              <a:ext cx="3181292" cy="2165575"/>
            </a:xfrm>
            <a:prstGeom prst="roundRect">
              <a:avLst>
                <a:gd name="adj" fmla="val 4260"/>
              </a:avLst>
            </a:prstGeom>
            <a:solidFill>
              <a:srgbClr val="92D050">
                <a:alpha val="50000"/>
              </a:srgbClr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800" dirty="0" smtClean="0">
                  <a:solidFill>
                    <a:srgbClr val="000000"/>
                  </a:solidFill>
                </a:rPr>
                <a:t>네트워크 이상탐지 시스템</a:t>
              </a:r>
              <a:endParaRPr lang="ko-KR" altLang="en-US" sz="700" dirty="0">
                <a:solidFill>
                  <a:srgbClr val="000000"/>
                </a:solidFill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>
            <a:xfrm>
              <a:off x="7217682" y="5229200"/>
              <a:ext cx="1282031" cy="964144"/>
            </a:xfrm>
            <a:prstGeom prst="roundRect">
              <a:avLst>
                <a:gd name="adj" fmla="val 4260"/>
              </a:avLst>
            </a:prstGeom>
            <a:solidFill>
              <a:schemeClr val="accent6">
                <a:lumMod val="75000"/>
                <a:alpha val="60000"/>
              </a:schemeClr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 smtClean="0">
                  <a:solidFill>
                    <a:srgbClr val="FFFFFF"/>
                  </a:solidFill>
                </a:rPr>
                <a:t>연결 기반 이상탐지 엔진</a:t>
              </a:r>
              <a:endParaRPr lang="ko-KR" altLang="en-US" sz="600" dirty="0">
                <a:solidFill>
                  <a:srgbClr val="FFFFFF"/>
                </a:solidFill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643729" y="4957718"/>
              <a:ext cx="1277029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0000FF"/>
                  </a:solidFill>
                </a:rPr>
                <a:t>[</a:t>
              </a:r>
              <a:r>
                <a:rPr lang="ko-KR" altLang="en-US" sz="700" b="1" dirty="0" smtClean="0">
                  <a:solidFill>
                    <a:srgbClr val="0000FF"/>
                  </a:solidFill>
                </a:rPr>
                <a:t>조회 응답</a:t>
              </a:r>
              <a:r>
                <a:rPr lang="en-US" altLang="ko-KR" sz="700" b="1" dirty="0" smtClean="0">
                  <a:solidFill>
                    <a:srgbClr val="0000FF"/>
                  </a:solidFill>
                </a:rPr>
                <a:t>]</a:t>
              </a:r>
              <a:r>
                <a:rPr lang="en-US" altLang="ko-KR" sz="700" dirty="0" smtClean="0">
                  <a:solidFill>
                    <a:srgbClr val="0000FF"/>
                  </a:solidFill>
                </a:rPr>
                <a:t> </a:t>
              </a:r>
              <a:r>
                <a:rPr lang="ko-KR" altLang="en-US" sz="700" dirty="0" smtClean="0">
                  <a:solidFill>
                    <a:srgbClr val="0000FF"/>
                  </a:solidFill>
                </a:rPr>
                <a:t>관련 탐지 정보</a:t>
              </a:r>
              <a:endParaRPr lang="en-US" altLang="ko-KR" sz="700" dirty="0" smtClean="0">
                <a:solidFill>
                  <a:srgbClr val="0000FF"/>
                </a:solidFill>
              </a:endParaRPr>
            </a:p>
            <a:p>
              <a:r>
                <a:rPr lang="en-US" altLang="ko-KR" sz="700" b="1" dirty="0">
                  <a:solidFill>
                    <a:srgbClr val="0000FF"/>
                  </a:solidFill>
                </a:rPr>
                <a:t>[</a:t>
              </a:r>
              <a:r>
                <a:rPr lang="ko-KR" altLang="en-US" sz="700" b="1" dirty="0">
                  <a:solidFill>
                    <a:srgbClr val="0000FF"/>
                  </a:solidFill>
                </a:rPr>
                <a:t>조회 요청</a:t>
              </a:r>
              <a:r>
                <a:rPr lang="en-US" altLang="ko-KR" sz="700" b="1" dirty="0">
                  <a:solidFill>
                    <a:srgbClr val="0000FF"/>
                  </a:solidFill>
                </a:rPr>
                <a:t>]</a:t>
              </a:r>
              <a:r>
                <a:rPr lang="en-US" altLang="ko-KR" sz="700" dirty="0">
                  <a:solidFill>
                    <a:srgbClr val="0000FF"/>
                  </a:solidFill>
                </a:rPr>
                <a:t> Time, IP/Port</a:t>
              </a:r>
            </a:p>
            <a:p>
              <a:pPr algn="ctr"/>
              <a:endParaRPr lang="en-US" altLang="ko-KR" sz="700" dirty="0" smtClean="0">
                <a:solidFill>
                  <a:srgbClr val="0000FF"/>
                </a:solidFill>
              </a:endParaRPr>
            </a:p>
          </p:txBody>
        </p:sp>
        <p:cxnSp>
          <p:nvCxnSpPr>
            <p:cNvPr id="57" name="꺾인 연결선 56"/>
            <p:cNvCxnSpPr>
              <a:stCxn id="38" idx="0"/>
              <a:endCxn id="37" idx="2"/>
            </p:cNvCxnSpPr>
            <p:nvPr/>
          </p:nvCxnSpPr>
          <p:spPr>
            <a:xfrm rot="5400000" flipH="1" flipV="1">
              <a:off x="6261186" y="4928890"/>
              <a:ext cx="277694" cy="298665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꺾인 연결선 57"/>
            <p:cNvCxnSpPr>
              <a:stCxn id="45" idx="1"/>
              <a:endCxn id="37" idx="3"/>
            </p:cNvCxnSpPr>
            <p:nvPr/>
          </p:nvCxnSpPr>
          <p:spPr>
            <a:xfrm rot="10800000">
              <a:off x="7069878" y="5157192"/>
              <a:ext cx="147804" cy="554080"/>
            </a:xfrm>
            <a:prstGeom prst="bentConnector2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520158" y="5949280"/>
              <a:ext cx="1065917" cy="3077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rgbClr val="0000FF"/>
                  </a:solidFill>
                </a:rPr>
                <a:t>[</a:t>
              </a:r>
              <a:r>
                <a:rPr lang="ko-KR" altLang="en-US" sz="700" b="1" dirty="0" smtClean="0">
                  <a:solidFill>
                    <a:srgbClr val="0000FF"/>
                  </a:solidFill>
                </a:rPr>
                <a:t>입력</a:t>
              </a:r>
              <a:r>
                <a:rPr lang="en-US" altLang="ko-KR" sz="700" b="1" dirty="0" smtClean="0">
                  <a:solidFill>
                    <a:srgbClr val="0000FF"/>
                  </a:solidFill>
                </a:rPr>
                <a:t>] </a:t>
              </a:r>
              <a:r>
                <a:rPr lang="ko-KR" altLang="en-US" sz="700" dirty="0" smtClean="0">
                  <a:solidFill>
                    <a:srgbClr val="0000FF"/>
                  </a:solidFill>
                </a:rPr>
                <a:t>네트워크 특성</a:t>
              </a:r>
              <a:endParaRPr lang="en-US" altLang="ko-KR" sz="700" dirty="0" smtClean="0">
                <a:solidFill>
                  <a:srgbClr val="0000FF"/>
                </a:solidFill>
              </a:endParaRPr>
            </a:p>
            <a:p>
              <a:r>
                <a:rPr lang="en-US" altLang="ko-KR" sz="700" b="1" dirty="0">
                  <a:solidFill>
                    <a:srgbClr val="0000FF"/>
                  </a:solidFill>
                </a:rPr>
                <a:t>[</a:t>
              </a:r>
              <a:r>
                <a:rPr lang="ko-KR" altLang="en-US" sz="700" b="1" dirty="0">
                  <a:solidFill>
                    <a:srgbClr val="0000FF"/>
                  </a:solidFill>
                </a:rPr>
                <a:t>입력</a:t>
              </a:r>
              <a:r>
                <a:rPr lang="en-US" altLang="ko-KR" sz="700" b="1" dirty="0">
                  <a:solidFill>
                    <a:srgbClr val="0000FF"/>
                  </a:solidFill>
                </a:rPr>
                <a:t>] </a:t>
              </a:r>
              <a:r>
                <a:rPr lang="ko-KR" altLang="en-US" sz="700" dirty="0" smtClean="0">
                  <a:solidFill>
                    <a:srgbClr val="0000FF"/>
                  </a:solidFill>
                </a:rPr>
                <a:t>통계 정보</a:t>
              </a:r>
              <a:endParaRPr lang="en-US" altLang="ko-KR" sz="700" dirty="0" smtClean="0">
                <a:solidFill>
                  <a:srgbClr val="0000FF"/>
                </a:solidFill>
              </a:endParaRPr>
            </a:p>
          </p:txBody>
        </p:sp>
        <p:cxnSp>
          <p:nvCxnSpPr>
            <p:cNvPr id="66" name="직선 화살표 연결선 65"/>
            <p:cNvCxnSpPr>
              <a:stCxn id="40" idx="0"/>
              <a:endCxn id="39" idx="2"/>
            </p:cNvCxnSpPr>
            <p:nvPr/>
          </p:nvCxnSpPr>
          <p:spPr>
            <a:xfrm flipH="1" flipV="1">
              <a:off x="6241525" y="5693549"/>
              <a:ext cx="1361" cy="111715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꺾인 연결선 66"/>
            <p:cNvCxnSpPr>
              <a:endCxn id="82" idx="1"/>
            </p:cNvCxnSpPr>
            <p:nvPr/>
          </p:nvCxnSpPr>
          <p:spPr>
            <a:xfrm flipV="1">
              <a:off x="7587721" y="4736353"/>
              <a:ext cx="1207366" cy="227887"/>
            </a:xfrm>
            <a:prstGeom prst="bentConnector3">
              <a:avLst>
                <a:gd name="adj1" fmla="val 50000"/>
              </a:avLst>
            </a:prstGeom>
            <a:ln w="31750">
              <a:solidFill>
                <a:schemeClr val="accent2">
                  <a:lumMod val="75000"/>
                </a:schemeClr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80" idx="1"/>
              <a:endCxn id="37" idx="1"/>
            </p:cNvCxnSpPr>
            <p:nvPr/>
          </p:nvCxnSpPr>
          <p:spPr>
            <a:xfrm rot="10800000" flipV="1">
              <a:off x="7069878" y="4455197"/>
              <a:ext cx="546624" cy="266360"/>
            </a:xfrm>
            <a:prstGeom prst="bentConnector2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꺾인 연결선 71"/>
            <p:cNvCxnSpPr>
              <a:stCxn id="81" idx="0"/>
              <a:endCxn id="83" idx="1"/>
            </p:cNvCxnSpPr>
            <p:nvPr/>
          </p:nvCxnSpPr>
          <p:spPr>
            <a:xfrm rot="5400000" flipH="1" flipV="1">
              <a:off x="5129849" y="5021066"/>
              <a:ext cx="193794" cy="471383"/>
            </a:xfrm>
            <a:prstGeom prst="bentConnector2">
              <a:avLst/>
            </a:prstGeom>
            <a:ln w="31750">
              <a:solidFill>
                <a:schemeClr val="accent2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순서도: 자기 디스크 36"/>
            <p:cNvSpPr/>
            <p:nvPr/>
          </p:nvSpPr>
          <p:spPr>
            <a:xfrm>
              <a:off x="6549366" y="4721557"/>
              <a:ext cx="1041024" cy="435635"/>
            </a:xfrm>
            <a:prstGeom prst="flowChartMagneticDisk">
              <a:avLst/>
            </a:prstGeom>
            <a:solidFill>
              <a:schemeClr val="accent6">
                <a:lumMod val="60000"/>
                <a:lumOff val="4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84420" tIns="42210" rIns="84420" bIns="4221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800" dirty="0" smtClean="0">
                  <a:solidFill>
                    <a:srgbClr val="FFFFFF"/>
                  </a:solidFill>
                </a:rPr>
                <a:t>네트워크 이상탐지 결과 저장 </a:t>
              </a:r>
              <a:r>
                <a:rPr lang="en-US" altLang="ko-KR" sz="800" dirty="0" smtClean="0">
                  <a:solidFill>
                    <a:srgbClr val="FFFFFF"/>
                  </a:solidFill>
                </a:rPr>
                <a:t>DB</a:t>
              </a:r>
              <a:endParaRPr lang="ko-KR" altLang="en-US" sz="800" dirty="0">
                <a:solidFill>
                  <a:srgbClr val="FFFFFF"/>
                </a:solidFill>
              </a:endParaRPr>
            </a:p>
          </p:txBody>
        </p:sp>
        <p:sp>
          <p:nvSpPr>
            <p:cNvPr id="38" name="모서리가 둥근 직사각형 37"/>
            <p:cNvSpPr/>
            <p:nvPr/>
          </p:nvSpPr>
          <p:spPr>
            <a:xfrm>
              <a:off x="5579049" y="5217069"/>
              <a:ext cx="1343303" cy="976275"/>
            </a:xfrm>
            <a:prstGeom prst="roundRect">
              <a:avLst>
                <a:gd name="adj" fmla="val 4260"/>
              </a:avLst>
            </a:prstGeom>
            <a:noFill/>
            <a:ln>
              <a:solidFill>
                <a:srgbClr val="6699FF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700" dirty="0" smtClean="0">
                  <a:solidFill>
                    <a:srgbClr val="000000"/>
                  </a:solidFill>
                </a:rPr>
                <a:t>시계열 기반 이상탐지 엔진</a:t>
              </a:r>
              <a:endParaRPr lang="ko-KR" altLang="en-US" sz="600" dirty="0">
                <a:solidFill>
                  <a:srgbClr val="000000"/>
                </a:solidFill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5658636" y="5435808"/>
              <a:ext cx="1165778" cy="257741"/>
            </a:xfrm>
            <a:prstGeom prst="roundRect">
              <a:avLst/>
            </a:prstGeom>
            <a:solidFill>
              <a:srgbClr val="FF6600"/>
            </a:solidFill>
            <a:ln w="25400" cap="flat" cmpd="sng" algn="ctr">
              <a:solidFill>
                <a:srgbClr val="8000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 smtClean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울릉도M" pitchFamily="18" charset="-127"/>
                  <a:ea typeface="HY울릉도M" pitchFamily="18" charset="-127"/>
                </a:rPr>
                <a:t>시계열 기반 비정상 트래픽 탐지 모듈</a:t>
              </a:r>
              <a:endParaRPr kumimoji="0" lang="en-US" altLang="ko-KR" sz="700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5650360" y="5805264"/>
              <a:ext cx="1185052" cy="345825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 cap="flat" cmpd="sng" algn="ctr">
              <a:solidFill>
                <a:schemeClr val="accent3">
                  <a:lumMod val="50000"/>
                </a:schemeClr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 smtClean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울릉도M" pitchFamily="18" charset="-127"/>
                  <a:ea typeface="HY울릉도M" pitchFamily="18" charset="-127"/>
                </a:rPr>
                <a:t>내부 사용자 </a:t>
              </a:r>
              <a:r>
                <a:rPr kumimoji="0" lang="en-US" altLang="ko-KR" sz="700" kern="0" dirty="0" smtClean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울릉도M" pitchFamily="18" charset="-127"/>
                  <a:ea typeface="HY울릉도M" pitchFamily="18" charset="-127"/>
                </a:rPr>
                <a:t>IP</a:t>
              </a:r>
              <a:r>
                <a:rPr kumimoji="0" lang="ko-KR" altLang="en-US" sz="700" kern="0" dirty="0" smtClean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울릉도M" pitchFamily="18" charset="-127"/>
                  <a:ea typeface="HY울릉도M" pitchFamily="18" charset="-127"/>
                </a:rPr>
                <a:t>별 네트워크 통계 특성 추출 모듈</a:t>
              </a:r>
              <a:endParaRPr kumimoji="0" lang="ko-KR" altLang="en-US" sz="850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49" name="모서리가 둥근 직사각형 48"/>
            <p:cNvSpPr/>
            <p:nvPr/>
          </p:nvSpPr>
          <p:spPr bwMode="auto">
            <a:xfrm>
              <a:off x="7340217" y="5450237"/>
              <a:ext cx="291225" cy="69851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3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00" kern="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울릉도M" panose="02030600000101010101" pitchFamily="18" charset="-127"/>
                  <a:ea typeface="HY울릉도M" panose="02030600000101010101" pitchFamily="18" charset="-127"/>
                </a:rPr>
                <a:t>Port</a:t>
              </a: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울릉도M" panose="02030600000101010101" pitchFamily="18" charset="-127"/>
                  <a:ea typeface="HY울릉도M" panose="02030600000101010101" pitchFamily="18" charset="-127"/>
                </a:rPr>
                <a:t>기반</a:t>
              </a:r>
              <a:endParaRPr kumimoji="0" lang="en-US" altLang="ko-KR" sz="700" kern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울릉도M" panose="02030600000101010101" pitchFamily="18" charset="-127"/>
                  <a:ea typeface="HY울릉도M" panose="02030600000101010101" pitchFamily="18" charset="-127"/>
                </a:rPr>
                <a:t>이상</a:t>
              </a:r>
              <a:endParaRPr kumimoji="0" lang="en-US" altLang="ko-KR" sz="700" kern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울릉도M" panose="02030600000101010101" pitchFamily="18" charset="-127"/>
                  <a:ea typeface="HY울릉도M" panose="02030600000101010101" pitchFamily="18" charset="-127"/>
                </a:rPr>
                <a:t>탐지</a:t>
              </a:r>
              <a:endParaRPr kumimoji="0" lang="en-US" altLang="ko-KR" sz="700" kern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울릉도M" panose="02030600000101010101" pitchFamily="18" charset="-127"/>
                  <a:ea typeface="HY울릉도M" panose="02030600000101010101" pitchFamily="18" charset="-127"/>
                </a:rPr>
                <a:t>모듈</a:t>
              </a:r>
              <a:endParaRPr kumimoji="0" lang="ko-KR" altLang="en-US" sz="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  <p:sp>
          <p:nvSpPr>
            <p:cNvPr id="77" name="모서리가 둥근 직사각형 76"/>
            <p:cNvSpPr/>
            <p:nvPr/>
          </p:nvSpPr>
          <p:spPr bwMode="auto">
            <a:xfrm>
              <a:off x="7685317" y="5445224"/>
              <a:ext cx="291225" cy="69851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3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sz="700" kern="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울릉도M" panose="02030600000101010101" pitchFamily="18" charset="-127"/>
                  <a:ea typeface="HY울릉도M" panose="02030600000101010101" pitchFamily="18" charset="-127"/>
                </a:rPr>
                <a:t>IP</a:t>
              </a: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울릉도M" panose="02030600000101010101" pitchFamily="18" charset="-127"/>
                  <a:ea typeface="HY울릉도M" panose="02030600000101010101" pitchFamily="18" charset="-127"/>
                </a:rPr>
                <a:t>기반</a:t>
              </a:r>
              <a:endParaRPr kumimoji="0" lang="en-US" altLang="ko-KR" sz="700" kern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울릉도M" panose="02030600000101010101" pitchFamily="18" charset="-127"/>
                  <a:ea typeface="HY울릉도M" panose="02030600000101010101" pitchFamily="18" charset="-127"/>
                </a:rPr>
                <a:t>이상</a:t>
              </a:r>
              <a:endParaRPr kumimoji="0" lang="en-US" altLang="ko-KR" sz="700" kern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울릉도M" panose="02030600000101010101" pitchFamily="18" charset="-127"/>
                  <a:ea typeface="HY울릉도M" panose="02030600000101010101" pitchFamily="18" charset="-127"/>
                </a:rPr>
                <a:t>탐지</a:t>
              </a:r>
              <a:endParaRPr kumimoji="0" lang="en-US" altLang="ko-KR" sz="700" kern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울릉도M" panose="02030600000101010101" pitchFamily="18" charset="-127"/>
                  <a:ea typeface="HY울릉도M" panose="02030600000101010101" pitchFamily="18" charset="-127"/>
                </a:rPr>
                <a:t>모듈</a:t>
              </a:r>
              <a:endParaRPr kumimoji="0" lang="ko-KR" altLang="en-US" sz="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  <p:sp>
          <p:nvSpPr>
            <p:cNvPr id="78" name="모서리가 둥근 직사각형 77"/>
            <p:cNvSpPr/>
            <p:nvPr/>
          </p:nvSpPr>
          <p:spPr bwMode="auto">
            <a:xfrm>
              <a:off x="8048550" y="5445224"/>
              <a:ext cx="359723" cy="698518"/>
            </a:xfrm>
            <a:prstGeom prst="round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23000"/>
                </a:prstClr>
              </a:inn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>
              <a:noAutofit/>
            </a:bodyPr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울릉도M" panose="02030600000101010101" pitchFamily="18" charset="-127"/>
                  <a:ea typeface="HY울릉도M" panose="02030600000101010101" pitchFamily="18" charset="-127"/>
                </a:rPr>
                <a:t>주기성</a:t>
              </a:r>
              <a:endParaRPr kumimoji="0" lang="en-US" altLang="ko-KR" sz="700" kern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울릉도M" panose="02030600000101010101" pitchFamily="18" charset="-127"/>
                  <a:ea typeface="HY울릉도M" panose="02030600000101010101" pitchFamily="18" charset="-127"/>
                </a:rPr>
                <a:t>기반</a:t>
              </a:r>
              <a:endParaRPr kumimoji="0" lang="en-US" altLang="ko-KR" sz="700" kern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울릉도M" panose="02030600000101010101" pitchFamily="18" charset="-127"/>
                  <a:ea typeface="HY울릉도M" panose="02030600000101010101" pitchFamily="18" charset="-127"/>
                </a:rPr>
                <a:t>이상</a:t>
              </a:r>
              <a:endParaRPr kumimoji="0" lang="en-US" altLang="ko-KR" sz="700" kern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울릉도M" panose="02030600000101010101" pitchFamily="18" charset="-127"/>
                  <a:ea typeface="HY울릉도M" panose="02030600000101010101" pitchFamily="18" charset="-127"/>
                </a:rPr>
                <a:t>탐지</a:t>
              </a:r>
              <a:endParaRPr kumimoji="0" lang="en-US" altLang="ko-KR" sz="700" kern="0" dirty="0" smtClean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 smtClean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울릉도M" panose="02030600000101010101" pitchFamily="18" charset="-127"/>
                  <a:ea typeface="HY울릉도M" panose="02030600000101010101" pitchFamily="18" charset="-127"/>
                </a:rPr>
                <a:t>모듈</a:t>
              </a:r>
              <a:endParaRPr kumimoji="0" lang="ko-KR" altLang="en-US" sz="700" kern="0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M" panose="02030600000101010101" pitchFamily="18" charset="-127"/>
                <a:ea typeface="HY울릉도M" panose="02030600000101010101" pitchFamily="18" charset="-127"/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>
            <a:xfrm>
              <a:off x="7616502" y="4293094"/>
              <a:ext cx="768803" cy="324205"/>
            </a:xfrm>
            <a:prstGeom prst="roundRect">
              <a:avLst/>
            </a:prstGeom>
            <a:solidFill>
              <a:srgbClr val="FF6600"/>
            </a:solidFill>
            <a:ln w="25400" cap="flat" cmpd="sng" algn="ctr">
              <a:solidFill>
                <a:srgbClr val="800000"/>
              </a:solidFill>
              <a:prstDash val="solid"/>
            </a:ln>
            <a:effectLst/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tx1"/>
                  </a:solidFill>
                  <a:latin typeface="HY헤드라인M"/>
                  <a:ea typeface="굴림"/>
                  <a:cs typeface="+mn-cs"/>
                </a:defRPr>
              </a:lvl9pPr>
            </a:lstStyle>
            <a:p>
              <a:pPr algn="ctr" fontAlgn="auto" latinLnBrk="0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700" kern="0" dirty="0" smtClean="0">
                  <a:solidFill>
                    <a:sysClr val="window" lastClr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울릉도M" pitchFamily="18" charset="-127"/>
                  <a:ea typeface="HY울릉도M" pitchFamily="18" charset="-127"/>
                </a:rPr>
                <a:t>통합 분석 엔진</a:t>
              </a:r>
              <a:endParaRPr kumimoji="0" lang="en-US" altLang="ko-KR" sz="700" kern="0" dirty="0">
                <a:solidFill>
                  <a:sysClr val="window" lastClr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81" name="타원 128"/>
            <p:cNvSpPr/>
            <p:nvPr/>
          </p:nvSpPr>
          <p:spPr>
            <a:xfrm>
              <a:off x="4593723" y="5353654"/>
              <a:ext cx="794664" cy="595626"/>
            </a:xfrm>
            <a:prstGeom prst="roundRect">
              <a:avLst>
                <a:gd name="adj" fmla="val 5642"/>
              </a:avLst>
            </a:prstGeom>
            <a:gradFill>
              <a:gsLst>
                <a:gs pos="0">
                  <a:schemeClr val="accent2">
                    <a:lumMod val="60000"/>
                    <a:lumOff val="40000"/>
                  </a:schemeClr>
                </a:gs>
                <a:gs pos="35000">
                  <a:schemeClr val="accent6">
                    <a:lumMod val="60000"/>
                    <a:lumOff val="4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</a:gradFill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18000" rIns="18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mtClean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대용량 보안 이벤트 처리 시스템</a:t>
              </a:r>
              <a:endParaRPr lang="ko-KR" altLang="en-US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  <p:sp>
          <p:nvSpPr>
            <p:cNvPr id="82" name="타원 128"/>
            <p:cNvSpPr/>
            <p:nvPr/>
          </p:nvSpPr>
          <p:spPr>
            <a:xfrm>
              <a:off x="8795087" y="4495532"/>
              <a:ext cx="721182" cy="481642"/>
            </a:xfrm>
            <a:prstGeom prst="roundRect">
              <a:avLst/>
            </a:prstGeom>
            <a:gradFill>
              <a:gsLst>
                <a:gs pos="0">
                  <a:srgbClr val="FFC000"/>
                </a:gs>
                <a:gs pos="35000">
                  <a:srgbClr val="FFC000"/>
                </a:gs>
                <a:gs pos="100000">
                  <a:srgbClr val="FFC000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lIns="18000" rIns="18000" rtlCol="0" anchor="ctr"/>
            <a:lstStyle>
              <a:defPPr>
                <a:defRPr lang="ko-KR"/>
              </a:defPPr>
              <a:lvl1pPr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 latinLnBrk="1">
                <a:spcBef>
                  <a:spcPct val="0"/>
                </a:spcBef>
                <a:spcAft>
                  <a:spcPct val="0"/>
                </a:spcAft>
                <a:defRPr kumimoji="1" sz="1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kumimoji="1" sz="1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kumimoji="1" sz="1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kumimoji="1" sz="1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kumimoji="1" sz="10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dirty="0" smtClean="0">
                  <a:solidFill>
                    <a:srgbClr val="000000"/>
                  </a:solidFill>
                  <a:latin typeface="HY울릉도M" pitchFamily="18" charset="-127"/>
                  <a:ea typeface="HY울릉도M" pitchFamily="18" charset="-127"/>
                </a:rPr>
                <a:t>통합 관제 시스템</a:t>
              </a:r>
              <a:endParaRPr lang="ko-KR" altLang="en-US" dirty="0">
                <a:solidFill>
                  <a:srgbClr val="000000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</p:grpSp>
      <p:sp>
        <p:nvSpPr>
          <p:cNvPr id="35" name="TextBox 53"/>
          <p:cNvSpPr txBox="1">
            <a:spLocks noChangeArrowheads="1"/>
          </p:cNvSpPr>
          <p:nvPr/>
        </p:nvSpPr>
        <p:spPr bwMode="auto">
          <a:xfrm>
            <a:off x="703734" y="6343436"/>
            <a:ext cx="336749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en-US" altLang="ko-KR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[ </a:t>
            </a:r>
            <a:r>
              <a:rPr lang="ko-KR" altLang="en-US" sz="1050" dirty="0" err="1" smtClean="0">
                <a:solidFill>
                  <a:srgbClr val="000000"/>
                </a:solidFill>
                <a:latin typeface="HY헤드라인M"/>
                <a:ea typeface="HY헤드라인M"/>
              </a:rPr>
              <a:t>사용자별</a:t>
            </a:r>
            <a:r>
              <a:rPr lang="ko-KR" altLang="en-US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 세부 특성 정보 시계열 예측 모델 개념도 </a:t>
            </a:r>
            <a:r>
              <a:rPr lang="en-US" altLang="ko-KR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]</a:t>
            </a:r>
            <a:endParaRPr lang="en-US" altLang="ko-KR" sz="1050" dirty="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0" y="0"/>
            <a:ext cx="990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415702" y="3779660"/>
            <a:ext cx="4098672" cy="2457652"/>
            <a:chOff x="415702" y="3779660"/>
            <a:chExt cx="4098672" cy="2372925"/>
          </a:xfrm>
        </p:grpSpPr>
        <p:sp>
          <p:nvSpPr>
            <p:cNvPr id="44" name="모서리가 둥근 직사각형 43"/>
            <p:cNvSpPr/>
            <p:nvPr/>
          </p:nvSpPr>
          <p:spPr>
            <a:xfrm>
              <a:off x="415702" y="3779660"/>
              <a:ext cx="4098672" cy="2372925"/>
            </a:xfrm>
            <a:prstGeom prst="roundRect">
              <a:avLst>
                <a:gd name="adj" fmla="val 1321"/>
              </a:avLst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FontTx/>
                <a:buChar char="-"/>
              </a:pPr>
              <a:endParaRPr lang="ko-KR" altLang="en-US" smtClean="0">
                <a:solidFill>
                  <a:srgbClr val="000000"/>
                </a:solidFill>
                <a:ea typeface="HY헤드라인M"/>
              </a:endParaRPr>
            </a:p>
          </p:txBody>
        </p:sp>
        <p:pic>
          <p:nvPicPr>
            <p:cNvPr id="3081" name="_x223060984" descr="EMB0000393844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8307" y="3838509"/>
              <a:ext cx="1436423" cy="2110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_x223061784" descr="EMB0000393843e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1384" y="4180730"/>
              <a:ext cx="1112474" cy="157401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  <a:extLst/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62077" y="3892025"/>
              <a:ext cx="2053940" cy="1750360"/>
            </a:xfrm>
            <a:prstGeom prst="rect">
              <a:avLst/>
            </a:prstGeom>
          </p:spPr>
        </p:pic>
        <p:pic>
          <p:nvPicPr>
            <p:cNvPr id="3087" name="_x226254288" descr="DRW00003938443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443" y="5881940"/>
              <a:ext cx="1466645" cy="110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9" name="_x225669680" descr="DRW00003938443d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07790" y="6014069"/>
              <a:ext cx="1058099" cy="110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1" name="_x225669760" descr="DRW000039384447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6988" y="5715382"/>
              <a:ext cx="871919" cy="2338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93" name="_x225875344" descr="DRW000039384451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595" y="6021288"/>
              <a:ext cx="1743736" cy="92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1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2. 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네트워크 기반 </a:t>
            </a: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APT 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공격 탐지기술</a:t>
            </a:r>
            <a:r>
              <a:rPr lang="en-US" altLang="ko-KR" sz="2000" b="1" kern="0" dirty="0" smtClean="0">
                <a:solidFill>
                  <a:srgbClr val="FFFFFF"/>
                </a:solidFill>
                <a:ea typeface="HY헤드라인M"/>
              </a:rPr>
              <a:t> – </a:t>
            </a:r>
            <a:r>
              <a:rPr lang="ko-KR" altLang="en-US" sz="2000" b="1" kern="0" smtClean="0">
                <a:solidFill>
                  <a:srgbClr val="FFFFFF"/>
                </a:solidFill>
                <a:ea typeface="HY헤드라인M"/>
              </a:rPr>
              <a:t>주요기술</a:t>
            </a:r>
            <a:r>
              <a:rPr lang="en-US" altLang="ko-KR" sz="2000" b="1" kern="0" dirty="0" smtClean="0">
                <a:solidFill>
                  <a:srgbClr val="FFFFFF"/>
                </a:solidFill>
                <a:ea typeface="HY헤드라인M"/>
              </a:rPr>
              <a:t>(2/3)</a:t>
            </a:r>
            <a:endParaRPr lang="en-US" altLang="ko-KR" sz="1800" kern="0" dirty="0">
              <a:solidFill>
                <a:srgbClr val="FFFFFF"/>
              </a:solidFill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9399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14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p:sp>
        <p:nvSpPr>
          <p:cNvPr id="19" name="TextBox 53"/>
          <p:cNvSpPr txBox="1">
            <a:spLocks noChangeArrowheads="1"/>
          </p:cNvSpPr>
          <p:nvPr/>
        </p:nvSpPr>
        <p:spPr>
          <a:xfrm>
            <a:off x="1279798" y="6161447"/>
            <a:ext cx="3738498" cy="25391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&lt; SPC </a:t>
            </a:r>
            <a:r>
              <a:rPr lang="ko-KR" altLang="en-US" sz="1050" dirty="0" smtClean="0">
                <a:solidFill>
                  <a:srgbClr val="000000"/>
                </a:solidFill>
                <a:ea typeface="HY헤드라인M"/>
              </a:rPr>
              <a:t>기법을 이용한 </a:t>
            </a: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False Alarm Filtering </a:t>
            </a:r>
            <a:r>
              <a:rPr lang="ko-KR" altLang="en-US" sz="1050" dirty="0" smtClean="0">
                <a:solidFill>
                  <a:srgbClr val="000000"/>
                </a:solidFill>
                <a:ea typeface="HY헤드라인M"/>
              </a:rPr>
              <a:t>개념도 </a:t>
            </a: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&gt;</a:t>
            </a:r>
            <a:endParaRPr lang="en-US" altLang="ko-KR" sz="1050" dirty="0">
              <a:solidFill>
                <a:srgbClr val="000000"/>
              </a:solidFill>
              <a:ea typeface="HY헤드라인M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87710" y="3356992"/>
            <a:ext cx="5112568" cy="2776962"/>
            <a:chOff x="559718" y="4060073"/>
            <a:chExt cx="5328592" cy="2323998"/>
          </a:xfrm>
        </p:grpSpPr>
        <p:pic>
          <p:nvPicPr>
            <p:cNvPr id="8195" name="_x124063920" descr="EMB00002a9c059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1019" y="4060073"/>
              <a:ext cx="4927089" cy="1623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559718" y="4138877"/>
              <a:ext cx="5328592" cy="2245194"/>
            </a:xfrm>
            <a:prstGeom prst="roundRect">
              <a:avLst>
                <a:gd name="adj" fmla="val 1872"/>
              </a:avLst>
            </a:prstGeom>
            <a:noFill/>
            <a:ln w="9525"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spcBef>
                  <a:spcPct val="20000"/>
                </a:spcBef>
                <a:buFontTx/>
                <a:buChar char="-"/>
              </a:pPr>
              <a:endParaRPr lang="ko-KR" altLang="en-US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487710" y="5339029"/>
            <a:ext cx="51125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75565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-60" dirty="0" smtClean="0">
                <a:solidFill>
                  <a:srgbClr val="000000"/>
                </a:solidFill>
                <a:ea typeface="휴먼명조" panose="02010504000101010101" pitchFamily="2" charset="-127"/>
              </a:rPr>
              <a:t>※ </a:t>
            </a:r>
            <a:r>
              <a:rPr lang="ko-KR" altLang="en-US" sz="800" kern="0" spc="-80" dirty="0" smtClean="0">
                <a:solidFill>
                  <a:srgbClr val="000000"/>
                </a:solidFill>
                <a:ea typeface="휴먼명조" panose="02010504000101010101" pitchFamily="2" charset="-127"/>
              </a:rPr>
              <a:t>정상 </a:t>
            </a:r>
            <a:r>
              <a:rPr lang="ko-KR" altLang="en-US" sz="800" kern="0" spc="-80" dirty="0">
                <a:solidFill>
                  <a:srgbClr val="000000"/>
                </a:solidFill>
                <a:ea typeface="휴먼명조" panose="02010504000101010101" pitchFamily="2" charset="-127"/>
              </a:rPr>
              <a:t>시 </a:t>
            </a:r>
            <a:r>
              <a:rPr lang="ko-KR" altLang="en-US" sz="800" kern="0" spc="-80" dirty="0" smtClean="0">
                <a:solidFill>
                  <a:srgbClr val="000000"/>
                </a:solidFill>
                <a:ea typeface="휴먼명조" panose="02010504000101010101" pitchFamily="2" charset="-127"/>
              </a:rPr>
              <a:t>발생 </a:t>
            </a:r>
            <a:r>
              <a:rPr lang="ko-KR" altLang="en-US" sz="800" kern="0" spc="-80" dirty="0">
                <a:solidFill>
                  <a:srgbClr val="000000"/>
                </a:solidFill>
                <a:ea typeface="휴먼명조" panose="02010504000101010101" pitchFamily="2" charset="-127"/>
              </a:rPr>
              <a:t>이상치는 </a:t>
            </a:r>
            <a:r>
              <a:rPr lang="en-US" altLang="ko-KR" sz="800" kern="0" spc="-80" dirty="0" smtClean="0">
                <a:solidFill>
                  <a:srgbClr val="000000"/>
                </a:solidFill>
                <a:latin typeface="휴먼명조" panose="02010504000101010101" pitchFamily="2" charset="-127"/>
              </a:rPr>
              <a:t>Correlation</a:t>
            </a:r>
            <a:r>
              <a:rPr lang="ko-KR" altLang="en-US" sz="800" kern="0" spc="-80" dirty="0" smtClean="0">
                <a:solidFill>
                  <a:srgbClr val="000000"/>
                </a:solidFill>
                <a:ea typeface="휴먼명조" panose="02010504000101010101" pitchFamily="2" charset="-127"/>
              </a:rPr>
              <a:t>이 매우 </a:t>
            </a:r>
            <a:r>
              <a:rPr lang="ko-KR" altLang="en-US" sz="800" kern="0" spc="-80" dirty="0">
                <a:solidFill>
                  <a:srgbClr val="000000"/>
                </a:solidFill>
                <a:ea typeface="휴먼명조" panose="02010504000101010101" pitchFamily="2" charset="-127"/>
              </a:rPr>
              <a:t>낮아 </a:t>
            </a:r>
            <a:r>
              <a:rPr lang="en-US" altLang="ko-KR" sz="800" kern="0" spc="-80" dirty="0" smtClean="0">
                <a:solidFill>
                  <a:srgbClr val="000000"/>
                </a:solidFill>
                <a:latin typeface="휴먼명조" panose="02010504000101010101" pitchFamily="2" charset="-127"/>
              </a:rPr>
              <a:t>(</a:t>
            </a:r>
            <a:r>
              <a:rPr lang="ko-KR" altLang="en-US" sz="800" kern="0" spc="-80" dirty="0" smtClean="0">
                <a:solidFill>
                  <a:srgbClr val="000000"/>
                </a:solidFill>
                <a:ea typeface="휴먼명조" panose="02010504000101010101" pitchFamily="2" charset="-127"/>
              </a:rPr>
              <a:t>평균 </a:t>
            </a:r>
            <a:r>
              <a:rPr lang="en-US" altLang="ko-KR" sz="800" kern="0" spc="-80" dirty="0">
                <a:solidFill>
                  <a:srgbClr val="000000"/>
                </a:solidFill>
                <a:latin typeface="휴먼명조" panose="02010504000101010101" pitchFamily="2" charset="-127"/>
              </a:rPr>
              <a:t>Correlation-coefficient</a:t>
            </a:r>
            <a:r>
              <a:rPr lang="ko-KR" altLang="en-US" sz="800" kern="0" spc="-80" dirty="0" smtClean="0">
                <a:solidFill>
                  <a:srgbClr val="000000"/>
                </a:solidFill>
                <a:ea typeface="휴먼명조" panose="02010504000101010101" pitchFamily="2" charset="-127"/>
              </a:rPr>
              <a:t> </a:t>
            </a:r>
            <a:r>
              <a:rPr lang="en-US" altLang="ko-KR" sz="800" kern="0" spc="-80" dirty="0">
                <a:solidFill>
                  <a:srgbClr val="000000"/>
                </a:solidFill>
                <a:latin typeface="휴먼명조" panose="02010504000101010101" pitchFamily="2" charset="-127"/>
              </a:rPr>
              <a:t>0.05</a:t>
            </a:r>
            <a:r>
              <a:rPr lang="ko-KR" altLang="en-US" sz="800" kern="0" spc="-80" dirty="0">
                <a:solidFill>
                  <a:srgbClr val="000000"/>
                </a:solidFill>
                <a:ea typeface="휴먼명조" panose="02010504000101010101" pitchFamily="2" charset="-127"/>
              </a:rPr>
              <a:t>미만</a:t>
            </a:r>
            <a:r>
              <a:rPr lang="en-US" altLang="ko-KR" sz="800" kern="0" spc="-80" dirty="0">
                <a:solidFill>
                  <a:srgbClr val="000000"/>
                </a:solidFill>
                <a:latin typeface="휴먼명조" panose="02010504000101010101" pitchFamily="2" charset="-127"/>
              </a:rPr>
              <a:t>)</a:t>
            </a:r>
            <a:r>
              <a:rPr lang="ko-KR" altLang="en-US" sz="800" kern="0" spc="-80" dirty="0" smtClean="0">
                <a:solidFill>
                  <a:srgbClr val="000000"/>
                </a:solidFill>
                <a:ea typeface="휴먼명조" panose="02010504000101010101" pitchFamily="2" charset="-127"/>
              </a:rPr>
              <a:t>각 </a:t>
            </a:r>
            <a:r>
              <a:rPr lang="ko-KR" altLang="en-US" sz="800" kern="0" spc="-80" dirty="0">
                <a:solidFill>
                  <a:srgbClr val="000000"/>
                </a:solidFill>
                <a:ea typeface="휴먼명조" panose="02010504000101010101" pitchFamily="2" charset="-127"/>
              </a:rPr>
              <a:t>이벤트는 독립으로 볼 수 </a:t>
            </a:r>
            <a:r>
              <a:rPr lang="ko-KR" altLang="en-US" sz="800" kern="0" spc="-80" dirty="0" smtClean="0">
                <a:solidFill>
                  <a:srgbClr val="000000"/>
                </a:solidFill>
                <a:ea typeface="휴먼명조" panose="02010504000101010101" pitchFamily="2" charset="-127"/>
              </a:rPr>
              <a:t>있음</a:t>
            </a:r>
            <a:endParaRPr lang="ko-KR" altLang="en-US" sz="800" kern="0" dirty="0">
              <a:solidFill>
                <a:srgbClr val="000000"/>
              </a:solidFill>
            </a:endParaRPr>
          </a:p>
          <a:p>
            <a:pPr indent="-74803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-60" dirty="0">
                <a:solidFill>
                  <a:srgbClr val="000000"/>
                </a:solidFill>
                <a:ea typeface="휴먼명조" panose="02010504000101010101" pitchFamily="2" charset="-127"/>
              </a:rPr>
              <a:t>※ </a:t>
            </a:r>
            <a:r>
              <a:rPr lang="ko-KR" altLang="en-US" sz="800" kern="0" spc="-90" dirty="0" smtClean="0">
                <a:solidFill>
                  <a:srgbClr val="000000"/>
                </a:solidFill>
                <a:ea typeface="휴먼명조" panose="02010504000101010101" pitchFamily="2" charset="-127"/>
              </a:rPr>
              <a:t>즉</a:t>
            </a:r>
            <a:r>
              <a:rPr lang="en-US" altLang="ko-KR" sz="800" kern="0" spc="-90" dirty="0">
                <a:solidFill>
                  <a:srgbClr val="000000"/>
                </a:solidFill>
                <a:latin typeface="휴먼명조" panose="02010504000101010101" pitchFamily="2" charset="-127"/>
              </a:rPr>
              <a:t>, </a:t>
            </a:r>
            <a:r>
              <a:rPr lang="ko-KR" altLang="en-US" sz="800" kern="0" spc="-90" dirty="0">
                <a:solidFill>
                  <a:srgbClr val="000000"/>
                </a:solidFill>
                <a:ea typeface="휴먼명조" panose="02010504000101010101" pitchFamily="2" charset="-127"/>
              </a:rPr>
              <a:t>정상상태에서 발생하는 이상치가 연속적으로 발생할 확률은 공격에 의해 </a:t>
            </a:r>
            <a:r>
              <a:rPr lang="ko-KR" altLang="en-US" sz="800" kern="0" spc="-90" dirty="0" smtClean="0">
                <a:solidFill>
                  <a:srgbClr val="000000"/>
                </a:solidFill>
                <a:ea typeface="휴먼명조" panose="02010504000101010101" pitchFamily="2" charset="-127"/>
              </a:rPr>
              <a:t>발생하는 확률 </a:t>
            </a:r>
            <a:r>
              <a:rPr lang="ko-KR" altLang="en-US" sz="800" kern="0" spc="-90" dirty="0">
                <a:solidFill>
                  <a:srgbClr val="000000"/>
                </a:solidFill>
                <a:ea typeface="휴먼명조" panose="02010504000101010101" pitchFamily="2" charset="-127"/>
              </a:rPr>
              <a:t>상대적으로 매우 </a:t>
            </a:r>
            <a:r>
              <a:rPr lang="ko-KR" altLang="en-US" sz="800" kern="0" spc="-90" dirty="0" smtClean="0">
                <a:solidFill>
                  <a:srgbClr val="000000"/>
                </a:solidFill>
                <a:ea typeface="휴먼명조" panose="02010504000101010101" pitchFamily="2" charset="-127"/>
              </a:rPr>
              <a:t>낮음</a:t>
            </a:r>
            <a:endParaRPr lang="ko-KR" altLang="en-US" sz="800" kern="0" dirty="0">
              <a:solidFill>
                <a:srgbClr val="000000"/>
              </a:solidFill>
            </a:endParaRPr>
          </a:p>
          <a:p>
            <a:pPr indent="-74803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" kern="0" spc="-60" dirty="0">
                <a:solidFill>
                  <a:srgbClr val="000000"/>
                </a:solidFill>
                <a:ea typeface="휴먼명조" panose="02010504000101010101" pitchFamily="2" charset="-127"/>
              </a:rPr>
              <a:t>※ </a:t>
            </a:r>
            <a:r>
              <a:rPr lang="ko-KR" altLang="en-US" sz="800" kern="0" spc="-60" dirty="0" smtClean="0">
                <a:solidFill>
                  <a:srgbClr val="000000"/>
                </a:solidFill>
                <a:ea typeface="휴먼명조" panose="02010504000101010101" pitchFamily="2" charset="-127"/>
              </a:rPr>
              <a:t>공격에 </a:t>
            </a:r>
            <a:r>
              <a:rPr lang="ko-KR" altLang="en-US" sz="800" kern="0" spc="-60" dirty="0">
                <a:solidFill>
                  <a:srgbClr val="000000"/>
                </a:solidFill>
                <a:ea typeface="휴먼명조" panose="02010504000101010101" pitchFamily="2" charset="-127"/>
              </a:rPr>
              <a:t>의해 </a:t>
            </a:r>
            <a:r>
              <a:rPr lang="ko-KR" altLang="en-US" sz="800" kern="0" spc="-60" dirty="0" smtClean="0">
                <a:solidFill>
                  <a:srgbClr val="000000"/>
                </a:solidFill>
                <a:ea typeface="휴먼명조" panose="02010504000101010101" pitchFamily="2" charset="-127"/>
              </a:rPr>
              <a:t>발생한 </a:t>
            </a:r>
            <a:r>
              <a:rPr lang="ko-KR" altLang="en-US" sz="800" kern="0" spc="-60" dirty="0">
                <a:solidFill>
                  <a:srgbClr val="000000"/>
                </a:solidFill>
                <a:ea typeface="휴먼명조" panose="02010504000101010101" pitchFamily="2" charset="-127"/>
              </a:rPr>
              <a:t>이상치는 공격자에 의해 의도적으로 발생된 값으로 연속성을 가질 확률이 높다고 볼 수 </a:t>
            </a:r>
            <a:r>
              <a:rPr lang="ko-KR" altLang="en-US" sz="800" kern="0" spc="-60" dirty="0" smtClean="0">
                <a:solidFill>
                  <a:srgbClr val="000000"/>
                </a:solidFill>
                <a:ea typeface="휴먼명조" panose="02010504000101010101" pitchFamily="2" charset="-127"/>
              </a:rPr>
              <a:t>있음</a:t>
            </a:r>
            <a:endParaRPr lang="ko-KR" altLang="en-US" sz="800" kern="0" dirty="0">
              <a:solidFill>
                <a:srgbClr val="000000"/>
              </a:solidFill>
            </a:endParaRPr>
          </a:p>
        </p:txBody>
      </p:sp>
      <p:sp>
        <p:nvSpPr>
          <p:cNvPr id="22" name="TextBox 53"/>
          <p:cNvSpPr txBox="1">
            <a:spLocks noChangeArrowheads="1"/>
          </p:cNvSpPr>
          <p:nvPr/>
        </p:nvSpPr>
        <p:spPr bwMode="auto">
          <a:xfrm>
            <a:off x="6120325" y="6161447"/>
            <a:ext cx="3024336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en-US" altLang="ko-KR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&lt; </a:t>
            </a:r>
            <a:r>
              <a:rPr lang="ko-KR" altLang="en-US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탐지 유형 별 </a:t>
            </a:r>
            <a:r>
              <a:rPr lang="en-US" altLang="ko-KR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Alarm Type </a:t>
            </a:r>
            <a:r>
              <a:rPr lang="ko-KR" altLang="en-US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정의 </a:t>
            </a:r>
            <a:r>
              <a:rPr lang="en-US" altLang="ko-KR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&gt;</a:t>
            </a:r>
            <a:endParaRPr lang="en-US" altLang="ko-KR" sz="1050" dirty="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graphicFrame>
        <p:nvGraphicFramePr>
          <p:cNvPr id="24" name="표 23"/>
          <p:cNvGraphicFramePr>
            <a:graphicFrameLocks noGrp="1"/>
          </p:cNvGraphicFramePr>
          <p:nvPr>
            <p:extLst/>
          </p:nvPr>
        </p:nvGraphicFramePr>
        <p:xfrm>
          <a:off x="5829191" y="3432421"/>
          <a:ext cx="3653630" cy="2692116"/>
        </p:xfrm>
        <a:graphic>
          <a:graphicData uri="http://schemas.openxmlformats.org/drawingml/2006/table">
            <a:tbl>
              <a:tblPr/>
              <a:tblGrid>
                <a:gridCol w="650169"/>
                <a:gridCol w="1063368"/>
                <a:gridCol w="1940093"/>
              </a:tblGrid>
              <a:tr h="380961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Code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설명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016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F1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참조기간 동안 트래픽이 관측되지 않은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이상값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016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N_U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just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참조기간 동안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just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표준편차가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0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인 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참조기간 평균보다 큰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이상값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16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N_D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참조기간 평균보다 작은 이상값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016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A2_U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Detection Level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인 </a:t>
                      </a: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UCL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보다 큰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이상값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016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A2_D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Detection Level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인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LCL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보다 작은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이상값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016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A3_U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Detection Level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인 </a:t>
                      </a: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UCL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보다 큰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이상값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30165"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A3_D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indent="0" algn="just" fontAlgn="ctr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Detection Level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인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LCL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보다 작은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이상값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AutoShape 4"/>
          <p:cNvSpPr>
            <a:spLocks noChangeArrowheads="1"/>
          </p:cNvSpPr>
          <p:nvPr/>
        </p:nvSpPr>
        <p:spPr>
          <a:xfrm>
            <a:off x="378463" y="813301"/>
            <a:ext cx="9110247" cy="2395097"/>
          </a:xfrm>
          <a:prstGeom prst="roundRect">
            <a:avLst>
              <a:gd name="adj" fmla="val 1676"/>
            </a:avLst>
          </a:prstGeom>
          <a:solidFill>
            <a:srgbClr val="F5FBEB"/>
          </a:solidFill>
          <a:ln w="28575">
            <a:noFill/>
            <a:round/>
          </a:ln>
        </p:spPr>
        <p:txBody>
          <a:bodyPr lIns="144000" tIns="0" rIns="0" bIns="0" anchor="ctr"/>
          <a:lstStyle/>
          <a:p>
            <a:pPr marL="101600" indent="-101600">
              <a:lnSpc>
                <a:spcPct val="1300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8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8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통합 분석 엔진</a:t>
            </a:r>
            <a:r>
              <a:rPr lang="en-US" altLang="ko-KR" sz="18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lang="ko-KR" altLang="en-US" sz="16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탐지 결과의 정확도 향상</a:t>
            </a:r>
            <a:r>
              <a:rPr lang="ko-KR" altLang="en-US" sz="16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을 위한 </a:t>
            </a:r>
            <a:r>
              <a:rPr lang="ko-KR" altLang="en-US" sz="16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이상 탐지결과 통합 </a:t>
            </a:r>
            <a:r>
              <a:rPr lang="ko-KR" altLang="en-US" sz="160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분석</a:t>
            </a:r>
            <a:r>
              <a:rPr lang="en-US" altLang="ko-KR" sz="140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60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기술</a:t>
            </a:r>
            <a:endParaRPr lang="en-US" altLang="ko-KR" sz="1600" smtClean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30000"/>
              </a:lnSpc>
              <a:buClr>
                <a:srgbClr val="0070C0"/>
              </a:buClr>
            </a:pPr>
            <a:endParaRPr lang="en-US" altLang="ko-KR" sz="200" dirty="0" smtClean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30000"/>
              </a:lnSpc>
              <a:buClr>
                <a:srgbClr val="0070C0"/>
              </a:buClr>
            </a:pPr>
            <a:r>
              <a:rPr lang="en-US" altLang="ko-KR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  - </a:t>
            </a:r>
            <a:r>
              <a:rPr lang="en-US" altLang="ko-KR" sz="1400" dirty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(False Alarm Filtering)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통계적 프로세스 관리 </a:t>
            </a:r>
            <a:r>
              <a:rPr lang="en-US" altLang="ko-KR" sz="12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(Statistical </a:t>
            </a:r>
            <a:r>
              <a:rPr lang="en-US" altLang="ko-KR" sz="12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Process Control)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기법을 통한 탐지 신뢰도 향상</a:t>
            </a:r>
            <a:endParaRPr lang="en-US" altLang="ko-KR" sz="1400" dirty="0" smtClean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30000"/>
              </a:lnSpc>
              <a:buClr>
                <a:srgbClr val="0070C0"/>
              </a:buClr>
            </a:pPr>
            <a:r>
              <a:rPr lang="ko-KR" altLang="en-US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SPC(Statistical Process Control): 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평소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발생 가능한 오류의 빈도를 확률적으로 분석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오류의 원인을 찾아내는 관리 기법</a:t>
            </a:r>
            <a:endParaRPr lang="en-US" altLang="ko-KR" sz="1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  <a:buClr>
                <a:srgbClr val="0070C0"/>
              </a:buClr>
            </a:pPr>
            <a:r>
              <a:rPr lang="en-US" altLang="ko-KR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※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평소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확률적으로 발생 가능한 </a:t>
            </a:r>
            <a:r>
              <a:rPr lang="ko-KR" altLang="en-US" sz="12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오탐의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빈도를 계산하여 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탐지 결과에서 </a:t>
            </a:r>
            <a:r>
              <a:rPr lang="ko-KR" altLang="en-US" sz="1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오탐을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분류해 </a:t>
            </a:r>
            <a:r>
              <a:rPr lang="ko-KR" altLang="en-US" sz="120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신뢰도를 향상</a:t>
            </a:r>
            <a:endParaRPr lang="en-US" altLang="ko-KR" sz="120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  <a:buClr>
                <a:srgbClr val="0070C0"/>
              </a:buClr>
            </a:pPr>
            <a:endParaRPr lang="en-US" altLang="ko-KR" sz="600" dirty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30000"/>
              </a:lnSpc>
              <a:buClr>
                <a:srgbClr val="0070C0"/>
              </a:buClr>
            </a:pP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  </a:t>
            </a:r>
            <a:r>
              <a:rPr lang="en-US" altLang="ko-KR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- </a:t>
            </a:r>
            <a:r>
              <a:rPr lang="en-US" altLang="ko-KR" sz="14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</a:rPr>
              <a:t>(Anomaly Aggregation)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LOF(Local Outlier Factor)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분석 및 위험도 점수산출 방식의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Alarm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유형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/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위험도 분류</a:t>
            </a:r>
            <a:endParaRPr lang="en-US" altLang="ko-KR" sz="1400" dirty="0" smtClean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ct val="130000"/>
              </a:lnSpc>
              <a:buClr>
                <a:srgbClr val="0070C0"/>
              </a:buClr>
            </a:pPr>
            <a:r>
              <a:rPr lang="ko-KR" altLang="en-US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LOF(Local Outlier Factor): 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분석 데이터의 주변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인근 시간대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관측값의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밀도에 기반한 이상 탐지 기법</a:t>
            </a:r>
            <a:endParaRPr lang="en-US" altLang="ko-KR" sz="1200" dirty="0" smtClean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30000"/>
              </a:lnSpc>
              <a:buClr>
                <a:srgbClr val="0070C0"/>
              </a:buClr>
            </a:pPr>
            <a:r>
              <a:rPr lang="ko-KR" altLang="en-US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  </a:t>
            </a:r>
            <a:r>
              <a:rPr lang="en-US" altLang="ko-KR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※ 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급격한 트래픽의 변화 탐지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24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시간대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평일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휴일</a:t>
            </a:r>
            <a:r>
              <a:rPr lang="en-US" altLang="ko-KR" sz="11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 통계 분석을 보완하기 위해 </a:t>
            </a:r>
            <a:r>
              <a:rPr lang="ko-KR" altLang="en-US" sz="12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관측값의</a:t>
            </a:r>
            <a:r>
              <a:rPr lang="ko-KR" altLang="en-US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인근 시간대 </a:t>
            </a:r>
            <a:r>
              <a:rPr lang="ko-KR" altLang="en-US" sz="120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통계값과</a:t>
            </a:r>
            <a:r>
              <a:rPr lang="ko-KR" altLang="en-US" sz="120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비교</a:t>
            </a:r>
            <a:endParaRPr lang="ko-KR" altLang="en-US" sz="1200" dirty="0">
              <a:solidFill>
                <a:srgbClr val="FF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2. 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네트워크 기반 </a:t>
            </a: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APT 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공격 탐지기술</a:t>
            </a:r>
            <a:r>
              <a:rPr lang="en-US" altLang="ko-KR" sz="2000" b="1" kern="0" dirty="0" smtClean="0">
                <a:solidFill>
                  <a:srgbClr val="FFFFFF"/>
                </a:solidFill>
                <a:ea typeface="HY헤드라인M"/>
              </a:rPr>
              <a:t> – </a:t>
            </a:r>
            <a:r>
              <a:rPr lang="ko-KR" altLang="en-US" sz="2000" b="1" kern="0" smtClean="0">
                <a:solidFill>
                  <a:srgbClr val="FFFFFF"/>
                </a:solidFill>
                <a:ea typeface="HY헤드라인M"/>
              </a:rPr>
              <a:t>주요기술</a:t>
            </a:r>
            <a:r>
              <a:rPr lang="en-US" altLang="ko-KR" sz="2000" b="1" kern="0" dirty="0" smtClean="0">
                <a:solidFill>
                  <a:srgbClr val="FFFFFF"/>
                </a:solidFill>
                <a:ea typeface="HY헤드라인M"/>
              </a:rPr>
              <a:t>(3/3)</a:t>
            </a:r>
            <a:endParaRPr lang="en-US" altLang="ko-KR" sz="1800" kern="0" dirty="0">
              <a:solidFill>
                <a:srgbClr val="FFFFFF"/>
              </a:solidFill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126326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15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AutoShape 4"/>
              <p:cNvSpPr>
                <a:spLocks noChangeArrowheads="1"/>
              </p:cNvSpPr>
              <p:nvPr/>
            </p:nvSpPr>
            <p:spPr>
              <a:xfrm>
                <a:off x="309600" y="836712"/>
                <a:ext cx="9110247" cy="1906349"/>
              </a:xfrm>
              <a:prstGeom prst="roundRect">
                <a:avLst>
                  <a:gd name="adj" fmla="val 1676"/>
                </a:avLst>
              </a:prstGeom>
              <a:solidFill>
                <a:srgbClr val="F5FBEB"/>
              </a:solidFill>
              <a:ln w="28575">
                <a:noFill/>
                <a:round/>
              </a:ln>
            </p:spPr>
            <p:txBody>
              <a:bodyPr lIns="144000" tIns="0" rIns="0" bIns="0" anchor="ctr"/>
              <a:lstStyle/>
              <a:p>
                <a:pPr marL="285750" indent="-285750">
                  <a:lnSpc>
                    <a:spcPct val="120000"/>
                  </a:lnSpc>
                  <a:buClr>
                    <a:srgbClr val="0070C0"/>
                  </a:buClr>
                  <a:buFont typeface="Wingdings" panose="05000000000000000000" pitchFamily="2" charset="2"/>
                  <a:buChar char="u"/>
                </a:pPr>
                <a:r>
                  <a:rPr lang="ko-KR" altLang="en-US" sz="1800" dirty="0" smtClean="0">
                    <a:solidFill>
                      <a:srgbClr val="000000"/>
                    </a:solidFill>
                    <a:ea typeface="HY헤드라인M"/>
                  </a:rPr>
                  <a:t>표적공격 단계별 모의공격 실험결과</a:t>
                </a:r>
                <a:r>
                  <a:rPr lang="en-US" altLang="ko-KR" sz="1800" dirty="0" smtClean="0">
                    <a:solidFill>
                      <a:srgbClr val="000000"/>
                    </a:solidFill>
                    <a:ea typeface="HY헤드라인M"/>
                  </a:rPr>
                  <a:t>, </a:t>
                </a:r>
                <a:r>
                  <a:rPr lang="ko-KR" altLang="en-US" sz="1800" dirty="0" smtClean="0">
                    <a:solidFill>
                      <a:srgbClr val="0000FF"/>
                    </a:solidFill>
                    <a:ea typeface="HY헤드라인M"/>
                  </a:rPr>
                  <a:t>공격 이상징후 탐지 </a:t>
                </a:r>
                <a:r>
                  <a:rPr lang="en-US" altLang="ko-KR" sz="1800" dirty="0" smtClean="0">
                    <a:solidFill>
                      <a:srgbClr val="0000FF"/>
                    </a:solidFill>
                    <a:ea typeface="HY헤드라인M"/>
                  </a:rPr>
                  <a:t>84%</a:t>
                </a:r>
                <a:endParaRPr lang="ko-KR" altLang="en-US" sz="1800" dirty="0" smtClean="0">
                  <a:solidFill>
                    <a:srgbClr val="000000"/>
                  </a:solidFill>
                  <a:ea typeface="HY헤드라인M"/>
                </a:endParaRPr>
              </a:p>
              <a:p>
                <a:pPr>
                  <a:lnSpc>
                    <a:spcPct val="120000"/>
                  </a:lnSpc>
                  <a:spcBef>
                    <a:spcPts val="200"/>
                  </a:spcBef>
                  <a:buClr>
                    <a:srgbClr val="0070C0"/>
                  </a:buClr>
                </a:pPr>
                <a:r>
                  <a:rPr lang="en-US" altLang="ko-KR" sz="1400" dirty="0" smtClean="0">
                    <a:solidFill>
                      <a:srgbClr val="000000"/>
                    </a:solidFill>
                    <a:latin typeface="HY헤드라인M" pitchFamily="18" charset="-127"/>
                    <a:ea typeface="HY헤드라인M" pitchFamily="18" charset="-127"/>
                  </a:rPr>
                  <a:t>    - </a:t>
                </a:r>
                <a:r>
                  <a:rPr lang="en-US" altLang="ko-KR" sz="1400" dirty="0" smtClean="0">
                    <a:solidFill>
                      <a:srgbClr val="000000"/>
                    </a:solidFill>
                    <a:ea typeface="HY헤드라인M"/>
                  </a:rPr>
                  <a:t>[</a:t>
                </a:r>
                <a:r>
                  <a:rPr lang="ko-KR" altLang="en-US" sz="1400" dirty="0" smtClean="0">
                    <a:solidFill>
                      <a:srgbClr val="000000"/>
                    </a:solidFill>
                    <a:ea typeface="HY헤드라인M"/>
                  </a:rPr>
                  <a:t>성능 측정 방법</a:t>
                </a:r>
                <a:r>
                  <a:rPr lang="en-US" altLang="ko-KR" sz="1400" dirty="0" smtClean="0">
                    <a:solidFill>
                      <a:srgbClr val="000000"/>
                    </a:solidFill>
                    <a:ea typeface="HY헤드라인M"/>
                  </a:rPr>
                  <a:t>] </a:t>
                </a:r>
                <a:r>
                  <a:rPr lang="ko-KR" altLang="en-US" sz="1400" dirty="0" err="1" smtClean="0">
                    <a:solidFill>
                      <a:srgbClr val="000000"/>
                    </a:solidFill>
                    <a:ea typeface="HY헤드라인M"/>
                  </a:rPr>
                  <a:t>실환경과</a:t>
                </a:r>
                <a:r>
                  <a:rPr lang="ko-KR" altLang="en-US" sz="1400" dirty="0" smtClean="0">
                    <a:solidFill>
                      <a:srgbClr val="000000"/>
                    </a:solidFill>
                    <a:ea typeface="HY헤드라인M"/>
                  </a:rPr>
                  <a:t> 유사한 테스트베드 구축 및 모의공격 실시 후 탐지결과 측정</a:t>
                </a:r>
                <a:endParaRPr lang="en-US" altLang="ko-KR" sz="1400" dirty="0" smtClean="0">
                  <a:solidFill>
                    <a:srgbClr val="000000"/>
                  </a:solidFill>
                  <a:ea typeface="HY헤드라인M"/>
                </a:endParaRPr>
              </a:p>
              <a:p>
                <a:pPr>
                  <a:lnSpc>
                    <a:spcPct val="120000"/>
                  </a:lnSpc>
                  <a:buClr>
                    <a:srgbClr val="0070C0"/>
                  </a:buClr>
                </a:pPr>
                <a:r>
                  <a:rPr lang="ko-KR" altLang="en-US" sz="120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※ </a:t>
                </a:r>
                <a:r>
                  <a:rPr lang="ko-KR" altLang="en-US" sz="120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최초 침투에서 정보유출까지의 총 </a:t>
                </a:r>
                <a:r>
                  <a:rPr lang="en-US" altLang="ko-KR" sz="120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11</a:t>
                </a:r>
                <a:r>
                  <a:rPr lang="ko-KR" altLang="en-US" sz="120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단계의 공격 시나리오를 모의실험</a:t>
                </a:r>
                <a:endParaRPr lang="ko-KR" altLang="en-US" sz="1200" dirty="0">
                  <a:solidFill>
                    <a:srgbClr val="000000"/>
                  </a:solidFill>
                  <a:ea typeface="HY헤드라인M"/>
                </a:endParaRPr>
              </a:p>
              <a:p>
                <a:pPr>
                  <a:lnSpc>
                    <a:spcPct val="120000"/>
                  </a:lnSpc>
                  <a:buClr>
                    <a:srgbClr val="0070C0"/>
                  </a:buClr>
                </a:pPr>
                <a:r>
                  <a:rPr lang="en-US" altLang="ko-KR" sz="1400" dirty="0" smtClean="0">
                    <a:solidFill>
                      <a:srgbClr val="000000"/>
                    </a:solidFill>
                    <a:latin typeface="HY헤드라인M" pitchFamily="18" charset="-127"/>
                    <a:ea typeface="HY헤드라인M" pitchFamily="18" charset="-127"/>
                  </a:rPr>
                  <a:t>    - </a:t>
                </a:r>
                <a:r>
                  <a:rPr lang="en-US" altLang="ko-KR" sz="1400" dirty="0" smtClean="0">
                    <a:solidFill>
                      <a:srgbClr val="000000"/>
                    </a:solidFill>
                    <a:ea typeface="HY헤드라인M"/>
                  </a:rPr>
                  <a:t>[</a:t>
                </a:r>
                <a:r>
                  <a:rPr lang="ko-KR" altLang="en-US" sz="1400" dirty="0">
                    <a:solidFill>
                      <a:srgbClr val="000000"/>
                    </a:solidFill>
                    <a:ea typeface="HY헤드라인M"/>
                  </a:rPr>
                  <a:t>성능 측정 수식</a:t>
                </a:r>
                <a:r>
                  <a:rPr lang="en-US" altLang="ko-KR" sz="1400" dirty="0">
                    <a:solidFill>
                      <a:srgbClr val="000000"/>
                    </a:solidFill>
                    <a:ea typeface="HY헤드라인M"/>
                  </a:rPr>
                  <a:t>]</a:t>
                </a:r>
                <a:r>
                  <a:rPr lang="en-US" altLang="ko-KR" sz="1600" dirty="0">
                    <a:solidFill>
                      <a:srgbClr val="000000"/>
                    </a:solidFill>
                    <a:ea typeface="HY헤드라인M"/>
                  </a:rPr>
                  <a:t> </a:t>
                </a:r>
                <a14:m>
                  <m:oMath xmlns:m="http://schemas.openxmlformats.org/officeDocument/2006/math">
                    <m:r>
                      <a:rPr lang="ko-KR" alt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HY신명조" panose="02030600000101010101" pitchFamily="18" charset="-127"/>
                      </a:rPr>
                      <m:t>탐지율</m:t>
                    </m:r>
                    <m:r>
                      <a:rPr lang="en-US" altLang="ko-K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HY신명조" panose="02030600000101010101" pitchFamily="18" charset="-127"/>
                      </a:rPr>
                      <m:t>= </m:t>
                    </m:r>
                    <m:f>
                      <m:fPr>
                        <m:ctrlP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</m:ctrlPr>
                      </m:fPr>
                      <m:num>
                        <m:r>
                          <a:rPr lang="ko-KR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탐지된</m:t>
                        </m:r>
                        <m: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 </m:t>
                        </m:r>
                        <m:r>
                          <a:rPr lang="ko-KR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공격</m:t>
                        </m:r>
                        <m:r>
                          <a:rPr lang="en-US" altLang="ko-KR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 </m:t>
                        </m:r>
                        <m:r>
                          <a:rPr lang="ko-KR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이</m:t>
                        </m:r>
                        <m:r>
                          <a:rPr lang="ko-KR" altLang="en-US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벤</m:t>
                        </m:r>
                        <m:r>
                          <a:rPr lang="ko-KR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트</m:t>
                        </m:r>
                        <m:r>
                          <a:rPr lang="en-US" altLang="ko-KR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 </m:t>
                        </m:r>
                        <m:r>
                          <a:rPr lang="ko-KR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수</m:t>
                        </m:r>
                      </m:num>
                      <m:den>
                        <m:r>
                          <a:rPr lang="ko-KR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전체</m:t>
                        </m:r>
                        <m:r>
                          <a:rPr lang="en-US" altLang="ko-KR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 </m:t>
                        </m:r>
                        <m:r>
                          <a:rPr lang="ko-KR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모의</m:t>
                        </m:r>
                        <m: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 </m:t>
                        </m:r>
                        <m:r>
                          <a:rPr lang="ko-KR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공격</m:t>
                        </m:r>
                        <m:r>
                          <a:rPr lang="en-US" altLang="ko-KR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 </m:t>
                        </m:r>
                        <m:r>
                          <a:rPr lang="ko-KR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이</m:t>
                        </m:r>
                        <m:r>
                          <a:rPr lang="ko-KR" altLang="en-US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벤</m:t>
                        </m:r>
                        <m:r>
                          <a:rPr lang="ko-KR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트</m:t>
                        </m:r>
                        <m:r>
                          <a:rPr lang="en-US" altLang="ko-KR" sz="120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 </m:t>
                        </m:r>
                        <m:r>
                          <a:rPr lang="ko-KR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수</m:t>
                        </m:r>
                      </m:den>
                    </m:f>
                    <m:r>
                      <a:rPr lang="en-US" altLang="ko-K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×100= </m:t>
                    </m:r>
                    <m:f>
                      <m:fPr>
                        <m:ctrlP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𝑃𝑜𝑠𝑖𝑡𝑖𝑣𝑒</m:t>
                        </m:r>
                      </m:num>
                      <m:den>
                        <m: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𝑃𝑜𝑠𝑖𝑡𝑖𝑣𝑒</m:t>
                        </m:r>
                        <m: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𝑇𝑟𝑢𝑒</m:t>
                        </m:r>
                        <m: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𝑁𝑒𝑔𝑎𝑡𝑖𝑣𝑒</m:t>
                        </m:r>
                      </m:den>
                    </m:f>
                    <m:r>
                      <a:rPr lang="en-US" altLang="ko-K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×100</m:t>
                    </m:r>
                  </m:oMath>
                </a14:m>
                <a:endParaRPr lang="en-US" altLang="ko-KR" sz="1200" dirty="0" smtClean="0">
                  <a:solidFill>
                    <a:prstClr val="black"/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buClr>
                    <a:srgbClr val="0070C0"/>
                  </a:buClr>
                </a:pPr>
                <a:endParaRPr lang="en-US" altLang="ko-KR" sz="700" dirty="0" smtClean="0">
                  <a:solidFill>
                    <a:prstClr val="black"/>
                  </a:solidFill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  <a:buClr>
                    <a:srgbClr val="0070C0"/>
                  </a:buClr>
                </a:pPr>
                <a:r>
                  <a:rPr lang="ko-KR" altLang="en-US" sz="120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※ </a:t>
                </a:r>
                <a:r>
                  <a:rPr lang="ko-KR" altLang="en-US" sz="120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총 </a:t>
                </a:r>
                <a:r>
                  <a:rPr lang="en-US" altLang="ko-KR" sz="120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20</a:t>
                </a:r>
                <a:r>
                  <a:rPr lang="ko-KR" altLang="en-US" sz="120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회 반복 모의 실험을 통한 평균 공격 이벤트 </a:t>
                </a:r>
                <a:r>
                  <a:rPr lang="ko-KR" altLang="en-US" sz="1200" dirty="0" err="1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탐지율</a:t>
                </a:r>
                <a:r>
                  <a:rPr lang="ko-KR" altLang="en-US" sz="120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측정</a:t>
                </a:r>
                <a:endParaRPr lang="en-US" altLang="ko-KR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20000"/>
                  </a:lnSpc>
                  <a:buClr>
                    <a:srgbClr val="0070C0"/>
                  </a:buClr>
                </a:pPr>
                <a:r>
                  <a:rPr lang="ko-KR" altLang="en-US" sz="120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    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※ 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이벤트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Source - Destination pair</a:t>
                </a:r>
                <a:r>
                  <a:rPr lang="ko-KR" altLang="en-US" sz="12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의 네트워크 최소 탐지 정보 </a:t>
                </a:r>
                <a:r>
                  <a:rPr lang="ko-KR" altLang="en-US" sz="120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단위</a:t>
                </a:r>
                <a:endParaRPr lang="en-US" altLang="ko-KR" sz="1200" dirty="0" smtClean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mc:Choice>
        <mc:Fallback xmlns="">
          <p:sp>
            <p:nvSpPr>
              <p:cNvPr id="7" name="AutoShap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00" y="836712"/>
                <a:ext cx="9110247" cy="1906349"/>
              </a:xfrm>
              <a:prstGeom prst="roundRect">
                <a:avLst>
                  <a:gd name="adj" fmla="val 1676"/>
                </a:avLst>
              </a:prstGeom>
              <a:blipFill rotWithShape="0">
                <a:blip r:embed="rId4"/>
                <a:stretch>
                  <a:fillRect t="-1278" b="-1278"/>
                </a:stretch>
              </a:blipFill>
              <a:ln w="28575">
                <a:noFill/>
                <a:rou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53"/>
          <p:cNvSpPr txBox="1">
            <a:spLocks noChangeArrowheads="1"/>
          </p:cNvSpPr>
          <p:nvPr/>
        </p:nvSpPr>
        <p:spPr>
          <a:xfrm>
            <a:off x="1063774" y="6493905"/>
            <a:ext cx="3738498" cy="25391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&lt; </a:t>
            </a:r>
            <a:r>
              <a:rPr lang="ko-KR" altLang="en-US" sz="1050" dirty="0" smtClean="0">
                <a:solidFill>
                  <a:srgbClr val="000000"/>
                </a:solidFill>
                <a:ea typeface="HY헤드라인M"/>
              </a:rPr>
              <a:t>모의 실험 공격 목록 </a:t>
            </a: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&gt;</a:t>
            </a:r>
            <a:endParaRPr lang="en-US" altLang="ko-KR" sz="1050" dirty="0">
              <a:solidFill>
                <a:srgbClr val="000000"/>
              </a:solidFill>
              <a:ea typeface="HY헤드라인M"/>
            </a:endParaRPr>
          </a:p>
        </p:txBody>
      </p:sp>
      <p:sp>
        <p:nvSpPr>
          <p:cNvPr id="16" name="TextBox 53"/>
          <p:cNvSpPr txBox="1">
            <a:spLocks noChangeArrowheads="1"/>
          </p:cNvSpPr>
          <p:nvPr/>
        </p:nvSpPr>
        <p:spPr>
          <a:xfrm>
            <a:off x="5528270" y="6487452"/>
            <a:ext cx="3738498" cy="25391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&lt; </a:t>
            </a:r>
            <a:r>
              <a:rPr lang="ko-KR" altLang="en-US" sz="1050" dirty="0" smtClean="0">
                <a:solidFill>
                  <a:srgbClr val="000000"/>
                </a:solidFill>
                <a:ea typeface="HY헤드라인M"/>
              </a:rPr>
              <a:t>테스트베드기반 모의 공격 구성도 </a:t>
            </a: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&gt;</a:t>
            </a:r>
            <a:endParaRPr lang="en-US" altLang="ko-KR" sz="1050" dirty="0">
              <a:solidFill>
                <a:srgbClr val="000000"/>
              </a:solidFill>
              <a:ea typeface="HY헤드라인M"/>
            </a:endParaRPr>
          </a:p>
        </p:txBody>
      </p:sp>
      <p:pic>
        <p:nvPicPr>
          <p:cNvPr id="17" name="_x273199760" descr="EMB000024bc04b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262" y="4077073"/>
            <a:ext cx="3828575" cy="244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/>
          </p:nvPr>
        </p:nvGraphicFramePr>
        <p:xfrm>
          <a:off x="429246" y="2852936"/>
          <a:ext cx="8915448" cy="717042"/>
        </p:xfrm>
        <a:graphic>
          <a:graphicData uri="http://schemas.openxmlformats.org/drawingml/2006/table">
            <a:tbl>
              <a:tblPr/>
              <a:tblGrid>
                <a:gridCol w="1242032"/>
                <a:gridCol w="2394532"/>
                <a:gridCol w="3853255"/>
                <a:gridCol w="1425629"/>
              </a:tblGrid>
              <a:tr h="2153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휴먼고딕" panose="02010504000101010101" pitchFamily="2" charset="-127"/>
                        </a:rPr>
                        <a:t>구분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휴먼고딕" panose="02010504000101010101" pitchFamily="2" charset="-127"/>
                        </a:rPr>
                        <a:t>종류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휴먼고딕" panose="02010504000101010101" pitchFamily="2" charset="-127"/>
                        </a:rPr>
                        <a:t>출처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휴먼고딕" panose="02010504000101010101" pitchFamily="2" charset="-127"/>
                        </a:rPr>
                        <a:t>데이터 종류</a:t>
                      </a:r>
                      <a:endParaRPr lang="ko-KR" altLang="en-US" sz="105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  <a:tr h="194759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공격 트래픽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모의 공격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트래픽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조직 내부 데이터 탈취 모의 공격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트래픽 샘플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11</a:t>
                      </a:r>
                      <a:r>
                        <a:rPr lang="ko-KR" alt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종류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475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정상 트래픽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분석용 공개 정상 </a:t>
                      </a: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트래픽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분석용 공개 트래픽 </a:t>
                      </a:r>
                      <a:r>
                        <a:rPr lang="en-US" altLang="ko-KR" sz="8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(http://</a:t>
                      </a:r>
                      <a:r>
                        <a:rPr lang="en-US" altLang="ko-KR" sz="80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www.simpleweb.org)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4</a:t>
                      </a:r>
                      <a:r>
                        <a:rPr lang="ko-KR" altLang="en-US" sz="80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종류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53"/>
          <p:cNvSpPr txBox="1">
            <a:spLocks noChangeArrowheads="1"/>
          </p:cNvSpPr>
          <p:nvPr/>
        </p:nvSpPr>
        <p:spPr bwMode="auto">
          <a:xfrm>
            <a:off x="2359918" y="3573016"/>
            <a:ext cx="5112568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en-US" altLang="ko-KR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[ </a:t>
            </a:r>
            <a:r>
              <a:rPr lang="ko-KR" altLang="en-US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모의 실험 데이터 종류 및 출처 </a:t>
            </a:r>
            <a:r>
              <a:rPr lang="en-US" altLang="ko-KR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]</a:t>
            </a:r>
            <a:endParaRPr lang="en-US" altLang="ko-KR" sz="1050" dirty="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415702" y="4077072"/>
          <a:ext cx="4896543" cy="2410381"/>
        </p:xfrm>
        <a:graphic>
          <a:graphicData uri="http://schemas.openxmlformats.org/drawingml/2006/table">
            <a:tbl>
              <a:tblPr/>
              <a:tblGrid>
                <a:gridCol w="1152128"/>
                <a:gridCol w="720080"/>
                <a:gridCol w="3024335"/>
              </a:tblGrid>
              <a:tr h="218136"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휴먼고딕" panose="02010504000101010101" pitchFamily="2" charset="-127"/>
                          <a:ea typeface="휴먼고딕" panose="02010504000101010101" pitchFamily="2" charset="-127"/>
                        </a:rPr>
                        <a:t>구분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-80" dirty="0">
                          <a:solidFill>
                            <a:srgbClr val="000000"/>
                          </a:solidFill>
                          <a:effectLst/>
                          <a:latin typeface="휴먼고딕" panose="02010504000101010101" pitchFamily="2" charset="-127"/>
                          <a:ea typeface="휴먼고딕" panose="02010504000101010101" pitchFamily="2" charset="-127"/>
                        </a:rPr>
                        <a:t>공격대상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 panose="02010504000101010101" pitchFamily="2" charset="-127"/>
                        <a:ea typeface="휴먼고딕" panose="02010504000101010101" pitchFamily="2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휴먼고딕" panose="02010504000101010101" pitchFamily="2" charset="-127"/>
                          <a:ea typeface="휴먼고딕" panose="02010504000101010101" pitchFamily="2" charset="-127"/>
                        </a:rPr>
                        <a:t>공격방법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5E7"/>
                    </a:solidFill>
                  </a:tcPr>
                </a:tc>
              </a:tr>
              <a:tr h="1992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정보수집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80" dirty="0" err="1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웹서버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포트스캔</a:t>
                      </a:r>
                      <a:r>
                        <a:rPr lang="en-US" altLang="ko-KR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, </a:t>
                      </a: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서버 정보 조사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29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최초침투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80" dirty="0" err="1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웹서버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XSS</a:t>
                      </a: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를 통한 피싱 사이트 접속 유도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80" dirty="0" err="1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웹서버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SQL-INJECTION </a:t>
                      </a: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공격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80" dirty="0" err="1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웹서버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파일 업로드 취약점 공격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2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 err="1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백도어</a:t>
                      </a: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 </a:t>
                      </a:r>
                      <a:r>
                        <a:rPr lang="ko-KR" altLang="en-US" sz="800" kern="0" spc="-4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생성</a:t>
                      </a:r>
                      <a:r>
                        <a:rPr lang="en-US" altLang="ko-KR" sz="800" kern="0" spc="-4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/</a:t>
                      </a:r>
                      <a:r>
                        <a:rPr lang="ko-KR" altLang="en-US" sz="800" kern="0" spc="-4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명령제어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8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PC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피싱 사이트 접속 유도를 통한 악성코드 감염 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2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확대침투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8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PC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내부 인트라넷 공유 기능 활성화하여 별도 제작된 악성코드 전파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29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내부취약점 확인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8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PC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키로깅을 통한 내부 기밀시스템 정보 획득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29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8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PC</a:t>
                      </a:r>
                      <a:endParaRPr 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감염 </a:t>
                      </a:r>
                      <a:r>
                        <a:rPr lang="en-US" altLang="ko-KR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PC </a:t>
                      </a: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원격제어 활성화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2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내부취약점 공격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8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기밀서버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FTP </a:t>
                      </a: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서버에 무차별 대입 공격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2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정보유출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8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기밀서버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기밀서버에 있는 기밀 자료 탈취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92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공격 흔적 제거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-8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PC, </a:t>
                      </a:r>
                      <a:r>
                        <a:rPr lang="ko-KR" altLang="en-US" sz="800" kern="0" spc="-8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서버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35941" marR="35941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공격 흔적 제거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8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2. 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네트워크 기반 </a:t>
            </a: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APT 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공격 탐지기술</a:t>
            </a:r>
            <a:r>
              <a:rPr lang="en-US" altLang="ko-KR" sz="2000" b="1" kern="0" dirty="0" smtClean="0">
                <a:solidFill>
                  <a:srgbClr val="FFFFFF"/>
                </a:solidFill>
                <a:ea typeface="HY헤드라인M"/>
              </a:rPr>
              <a:t> – </a:t>
            </a:r>
            <a:r>
              <a:rPr lang="ko-KR" altLang="en-US" sz="2000" b="1" kern="0" smtClean="0">
                <a:solidFill>
                  <a:srgbClr val="FFFFFF"/>
                </a:solidFill>
                <a:ea typeface="HY헤드라인M"/>
              </a:rPr>
              <a:t>시험결과</a:t>
            </a:r>
            <a:r>
              <a:rPr lang="en-US" altLang="ko-KR" sz="2000" b="1" kern="0" dirty="0" smtClean="0">
                <a:solidFill>
                  <a:srgbClr val="FFFFFF"/>
                </a:solidFill>
                <a:ea typeface="HY헤드라인M"/>
              </a:rPr>
              <a:t>(1/3)</a:t>
            </a:r>
            <a:endParaRPr lang="en-US" altLang="ko-KR" sz="1800" kern="0" dirty="0">
              <a:solidFill>
                <a:srgbClr val="FFFFFF"/>
              </a:solidFill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73749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슬라이드 번호 개체 틀 5"/>
          <p:cNvSpPr txBox="1"/>
          <p:nvPr/>
        </p:nvSpPr>
        <p:spPr>
          <a:xfrm>
            <a:off x="9237917" y="6591103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16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p:sp>
        <p:nvSpPr>
          <p:cNvPr id="20" name="AutoShape 4"/>
          <p:cNvSpPr>
            <a:spLocks noChangeArrowheads="1"/>
          </p:cNvSpPr>
          <p:nvPr/>
        </p:nvSpPr>
        <p:spPr>
          <a:xfrm>
            <a:off x="306455" y="889571"/>
            <a:ext cx="9110247" cy="1171277"/>
          </a:xfrm>
          <a:prstGeom prst="roundRect">
            <a:avLst>
              <a:gd name="adj" fmla="val 1676"/>
            </a:avLst>
          </a:prstGeom>
          <a:solidFill>
            <a:srgbClr val="F5FBEB"/>
          </a:solidFill>
          <a:ln w="28575">
            <a:noFill/>
            <a:round/>
          </a:ln>
        </p:spPr>
        <p:txBody>
          <a:bodyPr lIns="144000" tIns="0" rIns="0" bIns="0" anchor="ctr"/>
          <a:lstStyle/>
          <a:p>
            <a:pPr marL="101600" indent="-101600">
              <a:lnSpc>
                <a:spcPct val="1500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정상 트래픽 </a:t>
            </a:r>
            <a:r>
              <a:rPr lang="ko-KR" altLang="en-US" sz="1800" dirty="0" err="1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데이터군과</a:t>
            </a:r>
            <a:r>
              <a:rPr lang="ko-KR" altLang="en-US" sz="18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공격 트래픽 </a:t>
            </a:r>
            <a:r>
              <a:rPr lang="ko-KR" altLang="en-US" sz="1800" dirty="0" err="1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데이터군을</a:t>
            </a:r>
            <a:r>
              <a:rPr lang="en-US" altLang="ko-KR" sz="1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8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통한 모의 실험 결과</a:t>
            </a:r>
            <a:endParaRPr lang="en-US" altLang="ko-KR" sz="18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- </a:t>
            </a:r>
            <a:r>
              <a:rPr lang="ko-KR" altLang="en-US" sz="1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정상 트래픽 </a:t>
            </a:r>
            <a:r>
              <a:rPr lang="en-US" altLang="ko-KR" sz="1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총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4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종</a:t>
            </a:r>
            <a:r>
              <a:rPr lang="en-US" altLang="ko-KR" sz="1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과 공격 트래픽 </a:t>
            </a:r>
            <a:r>
              <a:rPr lang="en-US" altLang="ko-KR" sz="1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</a:t>
            </a:r>
            <a:r>
              <a:rPr lang="ko-KR" altLang="en-US" sz="1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총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11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종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)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기반 탐지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1400" dirty="0" err="1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오탐율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모의 실험 비교</a:t>
            </a:r>
            <a:endParaRPr lang="en-US" altLang="ko-KR" sz="1400" dirty="0" smtClean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 </a:t>
            </a:r>
            <a:r>
              <a:rPr lang="en-US" altLang="ko-KR" sz="1400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-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주요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8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가지 네트워크 특성 정보를 대상으로 모의 실험 진행 </a:t>
            </a:r>
            <a:r>
              <a:rPr lang="en-US" altLang="ko-KR" dirty="0" smtClean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(Packets</a:t>
            </a:r>
            <a:r>
              <a:rPr lang="en-US" altLang="ko-KR" dirty="0">
                <a:solidFill>
                  <a:srgbClr val="00000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Bytes, Duration, PPS, BPS, BPP, Packet Rate, Byte Rate)</a:t>
            </a:r>
            <a:endParaRPr lang="en-US" altLang="ko-KR" sz="1400" dirty="0">
              <a:solidFill>
                <a:srgbClr val="000000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3" name="TextBox 53"/>
          <p:cNvSpPr txBox="1">
            <a:spLocks noChangeArrowheads="1"/>
          </p:cNvSpPr>
          <p:nvPr/>
        </p:nvSpPr>
        <p:spPr bwMode="auto">
          <a:xfrm>
            <a:off x="2935982" y="2166972"/>
            <a:ext cx="388843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en-US" altLang="ko-KR" sz="1050" dirty="0">
                <a:solidFill>
                  <a:srgbClr val="000000"/>
                </a:solidFill>
                <a:latin typeface="HY헤드라인M"/>
                <a:ea typeface="HY헤드라인M"/>
              </a:rPr>
              <a:t>[</a:t>
            </a:r>
            <a:r>
              <a:rPr lang="en-US" altLang="ko-KR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각 트래픽 특성 정보 예측 </a:t>
            </a:r>
            <a:r>
              <a:rPr lang="ko-KR" altLang="en-US" sz="1050" dirty="0" err="1" smtClean="0">
                <a:solidFill>
                  <a:srgbClr val="000000"/>
                </a:solidFill>
                <a:latin typeface="HY헤드라인M"/>
                <a:ea typeface="HY헤드라인M"/>
              </a:rPr>
              <a:t>모델별</a:t>
            </a:r>
            <a:r>
              <a:rPr lang="ko-KR" altLang="en-US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050" dirty="0" err="1" smtClean="0">
                <a:solidFill>
                  <a:srgbClr val="000000"/>
                </a:solidFill>
                <a:latin typeface="HY헤드라인M"/>
                <a:ea typeface="HY헤드라인M"/>
              </a:rPr>
              <a:t>탐지율</a:t>
            </a:r>
            <a:r>
              <a:rPr lang="ko-KR" altLang="en-US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 모의 실험 결과 </a:t>
            </a:r>
            <a:r>
              <a:rPr lang="en-US" altLang="ko-KR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(%)</a:t>
            </a:r>
            <a:r>
              <a:rPr lang="ko-KR" altLang="en-US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]</a:t>
            </a:r>
            <a:endParaRPr lang="en-US" altLang="ko-KR" sz="1050" dirty="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graphicFrame>
        <p:nvGraphicFramePr>
          <p:cNvPr id="10" name="표 9"/>
          <p:cNvGraphicFramePr>
            <a:graphicFrameLocks noGrp="1"/>
          </p:cNvGraphicFramePr>
          <p:nvPr>
            <p:extLst/>
          </p:nvPr>
        </p:nvGraphicFramePr>
        <p:xfrm>
          <a:off x="343697" y="2420888"/>
          <a:ext cx="9073006" cy="4032448"/>
        </p:xfrm>
        <a:graphic>
          <a:graphicData uri="http://schemas.openxmlformats.org/drawingml/2006/table">
            <a:tbl>
              <a:tblPr/>
              <a:tblGrid>
                <a:gridCol w="1152125"/>
                <a:gridCol w="2088233"/>
                <a:gridCol w="720079"/>
                <a:gridCol w="720080"/>
                <a:gridCol w="720080"/>
                <a:gridCol w="648072"/>
                <a:gridCol w="648072"/>
                <a:gridCol w="576064"/>
                <a:gridCol w="648073"/>
                <a:gridCol w="576064"/>
                <a:gridCol w="576064"/>
              </a:tblGrid>
              <a:tr h="2880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구분</a:t>
                      </a:r>
                      <a:endParaRPr lang="ko-KR" altLang="en-US" sz="800" dirty="0"/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공격 방법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Packets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Bytes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Duration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PPS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BPS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BPP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PacketRate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BytesRate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Average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정보수집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포트스캔</a:t>
                      </a:r>
                      <a:r>
                        <a:rPr lang="en-US" altLang="ko-KR" sz="800" b="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, </a:t>
                      </a:r>
                      <a:r>
                        <a:rPr lang="ko-KR" altLang="en-US" sz="800" b="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서버 정보 조사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64.98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69.96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65.00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65.13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99.95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75.01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100.00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100.00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80.00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"/>
                      </a:schemeClr>
                    </a:solidFill>
                  </a:tcPr>
                </a:tc>
              </a:tr>
              <a:tr h="288032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최초침투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XSS</a:t>
                      </a:r>
                      <a:r>
                        <a:rPr lang="ko-KR" altLang="en-US" sz="800" b="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를 통한 피싱 사이트 접속 유도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80.94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83.97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73.80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78.28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74.71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83.90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95.00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95.28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83.23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"/>
                      </a:schemeClr>
                    </a:solidFill>
                  </a:tcPr>
                </a:tc>
              </a:tr>
              <a:tr h="2880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b="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SQL-INJECTION </a:t>
                      </a:r>
                      <a:r>
                        <a:rPr lang="ko-KR" altLang="en-US" sz="800" b="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공격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79.89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83.65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73.42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75.07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74.43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85.01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95.14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92.34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82.37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"/>
                      </a:schemeClr>
                    </a:solidFill>
                  </a:tcPr>
                </a:tc>
              </a:tr>
              <a:tr h="2880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파일 업로드 취약점 공격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81.81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84.18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74.20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76.55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73.15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85.37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94.29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93.77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82.91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 err="1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백도어</a:t>
                      </a: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 </a:t>
                      </a:r>
                      <a:r>
                        <a:rPr lang="ko-KR" altLang="en-US" sz="800" kern="0" spc="-4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생성</a:t>
                      </a:r>
                      <a:r>
                        <a:rPr lang="en-US" altLang="ko-KR" sz="800" kern="0" spc="-4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/</a:t>
                      </a:r>
                      <a:r>
                        <a:rPr lang="ko-KR" altLang="en-US" sz="800" kern="0" spc="-4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명령제어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피싱 사이트 접속 유도를 통한 악성코드 감염 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81.18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83.77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78.21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74.05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73.89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85.04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94.39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92.81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82.92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확대침투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내부 인트라넷 </a:t>
                      </a:r>
                      <a:r>
                        <a:rPr lang="ko-KR" altLang="en-US" sz="800" b="0" kern="0" spc="-4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기반 악성코드 </a:t>
                      </a:r>
                      <a:r>
                        <a:rPr lang="ko-KR" altLang="en-US" sz="800" b="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전파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83.39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84.16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79.65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75.15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76.04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87.73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94.05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92.31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84.06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"/>
                      </a:schemeClr>
                    </a:solidFill>
                  </a:tcPr>
                </a:tc>
              </a:tr>
              <a:tr h="288032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내부취약점 확인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키로깅을 통한 내부 기밀시스템 정보 획득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74.86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74.77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85.00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65.00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79.80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95.00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95.05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79.93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"/>
                      </a:schemeClr>
                    </a:solidFill>
                  </a:tcPr>
                </a:tc>
              </a:tr>
              <a:tr h="28803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감염 </a:t>
                      </a:r>
                      <a:r>
                        <a:rPr lang="en-US" altLang="ko-KR" sz="800" b="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PC </a:t>
                      </a:r>
                      <a:r>
                        <a:rPr lang="ko-KR" altLang="en-US" sz="800" b="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원격제어 활성화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85.48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87.67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81.42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73.02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77.99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90.68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86.98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83.58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83.35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내부취약점 공격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b="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FTP </a:t>
                      </a:r>
                      <a:r>
                        <a:rPr lang="ko-KR" altLang="en-US" sz="800" b="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서버에 무차별 대입 공격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100.00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100.00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85.00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100.00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95.00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100.00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95.00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정보유출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기밀서버에 있는 기밀 자료 탈취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100.00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100.00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85.00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95.00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90.00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87.50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"/>
                      </a:schemeClr>
                    </a:solidFill>
                  </a:tcPr>
                </a:tc>
              </a:tr>
              <a:tr h="2880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공격 흔적 제거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b="0" kern="0" spc="-4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공격 흔적 제거</a:t>
                      </a:r>
                      <a:endParaRPr lang="ko-KR" altLang="en-US" sz="800" b="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74.99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72.50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75.10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84.79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84.80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80.03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95.00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94.99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7C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82.77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"/>
                      </a:schemeClr>
                    </a:solidFill>
                  </a:tcPr>
                </a:tc>
              </a:tr>
              <a:tr h="2880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Detection (Average)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82.50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83.15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79.62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75.18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78.18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85.23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94.53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9C0006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93.65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84.00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"/>
                      </a:schemeClr>
                    </a:solidFill>
                  </a:tcPr>
                </a:tc>
              </a:tr>
              <a:tr h="28803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False Alarm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1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ctr"/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11.32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13.67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8.87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14.45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15.52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9.46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7.50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9.81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11.32</a:t>
                      </a:r>
                    </a:p>
                  </a:txBody>
                  <a:tcPr marL="9525" marR="9525" marT="9525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  <a:alpha val="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2. 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네트워크 기반 </a:t>
            </a: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APT 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공격 탐지기술</a:t>
            </a:r>
            <a:r>
              <a:rPr lang="en-US" altLang="ko-KR" sz="2000" b="1" kern="0" dirty="0" smtClean="0">
                <a:solidFill>
                  <a:srgbClr val="FFFFFF"/>
                </a:solidFill>
                <a:ea typeface="HY헤드라인M"/>
              </a:rPr>
              <a:t> – </a:t>
            </a:r>
            <a:r>
              <a:rPr lang="ko-KR" altLang="en-US" sz="2000" b="1" kern="0" smtClean="0">
                <a:solidFill>
                  <a:srgbClr val="FFFFFF"/>
                </a:solidFill>
                <a:ea typeface="HY헤드라인M"/>
              </a:rPr>
              <a:t>시험결과</a:t>
            </a:r>
            <a:r>
              <a:rPr lang="en-US" altLang="ko-KR" sz="2000" b="1" kern="0" dirty="0" smtClean="0">
                <a:solidFill>
                  <a:srgbClr val="FFFFFF"/>
                </a:solidFill>
                <a:ea typeface="HY헤드라인M"/>
              </a:rPr>
              <a:t>(2/3)</a:t>
            </a:r>
            <a:endParaRPr lang="en-US" altLang="ko-KR" sz="1800" kern="0" dirty="0">
              <a:solidFill>
                <a:srgbClr val="FFFFFF"/>
              </a:solidFill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3621688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17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AutoShape 4"/>
              <p:cNvSpPr>
                <a:spLocks noChangeArrowheads="1"/>
              </p:cNvSpPr>
              <p:nvPr/>
            </p:nvSpPr>
            <p:spPr>
              <a:xfrm>
                <a:off x="309600" y="1339640"/>
                <a:ext cx="9110247" cy="2449400"/>
              </a:xfrm>
              <a:prstGeom prst="roundRect">
                <a:avLst>
                  <a:gd name="adj" fmla="val 1676"/>
                </a:avLst>
              </a:prstGeom>
              <a:solidFill>
                <a:srgbClr val="F5FBEB"/>
              </a:solidFill>
              <a:ln w="28575">
                <a:noFill/>
                <a:round/>
              </a:ln>
            </p:spPr>
            <p:txBody>
              <a:bodyPr lIns="144000" tIns="0" rIns="0" bIns="0" anchor="ctr"/>
              <a:lstStyle/>
              <a:p>
                <a:pPr>
                  <a:lnSpc>
                    <a:spcPct val="120000"/>
                  </a:lnSpc>
                  <a:buClr>
                    <a:srgbClr val="0070C0"/>
                  </a:buClr>
                </a:pPr>
                <a:r>
                  <a:rPr lang="ko-KR" altLang="en-US" sz="300" dirty="0" smtClean="0">
                    <a:solidFill>
                      <a:srgbClr val="000000"/>
                    </a:solidFill>
                    <a:latin typeface="HY헤드라인M" pitchFamily="18" charset="-127"/>
                    <a:ea typeface="HY헤드라인M" pitchFamily="18" charset="-127"/>
                  </a:rPr>
                  <a:t> </a:t>
                </a:r>
                <a:endParaRPr lang="en-US" altLang="ko-KR" sz="300" dirty="0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endParaRPr>
              </a:p>
              <a:p>
                <a:pPr marL="100800" indent="-100800">
                  <a:lnSpc>
                    <a:spcPct val="120000"/>
                  </a:lnSpc>
                  <a:buClr>
                    <a:srgbClr val="0070C0"/>
                  </a:buClr>
                  <a:buFont typeface="Wingdings"/>
                  <a:buChar char="u"/>
                </a:pPr>
                <a:r>
                  <a:rPr lang="en-US" altLang="ko-KR" sz="1600" dirty="0" smtClean="0">
                    <a:solidFill>
                      <a:srgbClr val="000000"/>
                    </a:solidFill>
                    <a:ea typeface="HY헤드라인M"/>
                  </a:rPr>
                  <a:t> [</a:t>
                </a:r>
                <a:r>
                  <a:rPr lang="ko-KR" altLang="en-US" sz="1600" dirty="0" smtClean="0">
                    <a:solidFill>
                      <a:srgbClr val="000000"/>
                    </a:solidFill>
                    <a:ea typeface="HY헤드라인M"/>
                  </a:rPr>
                  <a:t>정의</a:t>
                </a:r>
                <a:r>
                  <a:rPr lang="en-US" altLang="ko-KR" sz="1600" dirty="0" smtClean="0">
                    <a:solidFill>
                      <a:srgbClr val="000000"/>
                    </a:solidFill>
                    <a:ea typeface="HY헤드라인M"/>
                  </a:rPr>
                  <a:t>] </a:t>
                </a:r>
                <a:r>
                  <a:rPr lang="ko-KR" altLang="en-US" sz="1400" dirty="0" smtClean="0">
                    <a:solidFill>
                      <a:srgbClr val="000000"/>
                    </a:solidFill>
                    <a:ea typeface="HY헤드라인M"/>
                  </a:rPr>
                  <a:t>대용량 보안이벤트 처리 플랫폼에서 초당 처리 가능한 이벤트의 수</a:t>
                </a:r>
                <a:endParaRPr lang="en-US" altLang="ko-KR" sz="1400" dirty="0" smtClean="0">
                  <a:solidFill>
                    <a:srgbClr val="000000"/>
                  </a:solidFill>
                  <a:ea typeface="HY헤드라인M"/>
                </a:endParaRPr>
              </a:p>
              <a:p>
                <a:pPr marL="100800" indent="-100800">
                  <a:lnSpc>
                    <a:spcPct val="120000"/>
                  </a:lnSpc>
                  <a:buClr>
                    <a:srgbClr val="0070C0"/>
                  </a:buClr>
                  <a:buFont typeface="Wingdings"/>
                  <a:buChar char="u"/>
                </a:pPr>
                <a:endParaRPr lang="en-US" altLang="ko-KR" sz="400" dirty="0" smtClean="0">
                  <a:solidFill>
                    <a:srgbClr val="000000"/>
                  </a:solidFill>
                  <a:ea typeface="HY헤드라인M"/>
                </a:endParaRPr>
              </a:p>
              <a:p>
                <a:pPr marL="100800" indent="-100800">
                  <a:lnSpc>
                    <a:spcPct val="120000"/>
                  </a:lnSpc>
                  <a:buClr>
                    <a:srgbClr val="0070C0"/>
                  </a:buClr>
                  <a:buFont typeface="Wingdings"/>
                  <a:buChar char="u"/>
                </a:pPr>
                <a:r>
                  <a:rPr lang="en-US" altLang="ko-KR" sz="1600" dirty="0">
                    <a:solidFill>
                      <a:srgbClr val="000000"/>
                    </a:solidFill>
                    <a:ea typeface="HY헤드라인M"/>
                  </a:rPr>
                  <a:t> [</a:t>
                </a:r>
                <a:r>
                  <a:rPr lang="ko-KR" altLang="en-US" sz="1600" dirty="0">
                    <a:solidFill>
                      <a:srgbClr val="000000"/>
                    </a:solidFill>
                    <a:ea typeface="HY헤드라인M"/>
                  </a:rPr>
                  <a:t>성능 측정 방법</a:t>
                </a:r>
                <a:r>
                  <a:rPr lang="en-US" altLang="ko-KR" sz="1600" dirty="0">
                    <a:solidFill>
                      <a:srgbClr val="000000"/>
                    </a:solidFill>
                    <a:ea typeface="HY헤드라인M"/>
                  </a:rPr>
                  <a:t>] </a:t>
                </a:r>
                <a:r>
                  <a:rPr lang="ko-KR" altLang="en-US" sz="1400" dirty="0">
                    <a:solidFill>
                      <a:srgbClr val="000000"/>
                    </a:solidFill>
                    <a:ea typeface="HY헤드라인M"/>
                  </a:rPr>
                  <a:t>수집된 트래픽 로그의 여러 데이터 처리 과정의 평균 처리 시간을 산정</a:t>
                </a:r>
                <a:endParaRPr lang="en-US" altLang="ko-KR" sz="1400" dirty="0">
                  <a:solidFill>
                    <a:srgbClr val="000000"/>
                  </a:solidFill>
                  <a:ea typeface="HY헤드라인M"/>
                </a:endParaRPr>
              </a:p>
              <a:p>
                <a:pPr marL="100800" indent="-100800">
                  <a:lnSpc>
                    <a:spcPct val="120000"/>
                  </a:lnSpc>
                  <a:buClr>
                    <a:srgbClr val="0070C0"/>
                  </a:buClr>
                  <a:buFont typeface="Wingdings"/>
                  <a:buChar char="u"/>
                </a:pPr>
                <a:r>
                  <a:rPr lang="en-US" altLang="ko-KR" sz="1600" dirty="0" smtClean="0">
                    <a:solidFill>
                      <a:srgbClr val="000000"/>
                    </a:solidFill>
                    <a:ea typeface="HY헤드라인M"/>
                  </a:rPr>
                  <a:t> [</a:t>
                </a:r>
                <a:r>
                  <a:rPr lang="ko-KR" altLang="en-US" sz="1600" dirty="0" smtClean="0">
                    <a:solidFill>
                      <a:srgbClr val="000000"/>
                    </a:solidFill>
                    <a:ea typeface="HY헤드라인M"/>
                  </a:rPr>
                  <a:t>성능 측정 수식</a:t>
                </a:r>
                <a:r>
                  <a:rPr lang="en-US" altLang="ko-KR" sz="1600" dirty="0" smtClean="0">
                    <a:solidFill>
                      <a:srgbClr val="000000"/>
                    </a:solidFill>
                    <a:ea typeface="HY헤드라인M"/>
                  </a:rPr>
                  <a:t>] </a:t>
                </a:r>
                <a14:m>
                  <m:oMath xmlns:m="http://schemas.openxmlformats.org/officeDocument/2006/math">
                    <m:r>
                      <a:rPr lang="ko-KR" alt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HY신명조" panose="02030600000101010101" pitchFamily="18" charset="-127"/>
                      </a:rPr>
                      <m:t>초당</m:t>
                    </m:r>
                    <m:r>
                      <a:rPr lang="en-US" altLang="ko-K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HY신명조" panose="02030600000101010101" pitchFamily="18" charset="-127"/>
                      </a:rPr>
                      <m:t>처리</m:t>
                    </m:r>
                    <m:r>
                      <a:rPr lang="en-US" altLang="ko-K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HY신명조" panose="02030600000101010101" pitchFamily="18" charset="-127"/>
                      </a:rPr>
                      <m:t>이벤트</m:t>
                    </m:r>
                    <m:r>
                      <a:rPr lang="en-US" altLang="ko-K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HY신명조" panose="02030600000101010101" pitchFamily="18" charset="-127"/>
                      </a:rPr>
                      <m:t> </m:t>
                    </m:r>
                    <m:r>
                      <a:rPr lang="ko-KR" altLang="en-US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HY신명조" panose="02030600000101010101" pitchFamily="18" charset="-127"/>
                      </a:rPr>
                      <m:t>성능</m:t>
                    </m:r>
                    <m:r>
                      <a:rPr lang="en-US" altLang="ko-K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HY신명조" panose="02030600000101010101" pitchFamily="18" charset="-127"/>
                      </a:rPr>
                      <m:t> </m:t>
                    </m:r>
                    <m:d>
                      <m:dPr>
                        <m:ctrlP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</m:ctrlPr>
                      </m:dPr>
                      <m:e>
                        <m: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𝐸𝑃𝑆</m:t>
                        </m:r>
                      </m:e>
                    </m:d>
                    <m:r>
                      <a:rPr lang="en-US" altLang="ko-K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HY신명조" panose="02030600000101010101" pitchFamily="18" charset="-127"/>
                      </a:rPr>
                      <m:t>= </m:t>
                    </m:r>
                    <m:f>
                      <m:fPr>
                        <m:ctrlP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</m:ctrlPr>
                      </m:fPr>
                      <m:num>
                        <m:r>
                          <a:rPr lang="ko-KR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이벤트</m:t>
                        </m:r>
                        <m: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 </m:t>
                        </m:r>
                        <m:r>
                          <a:rPr lang="ko-KR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처리</m:t>
                        </m:r>
                        <m: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 </m:t>
                        </m:r>
                        <m:r>
                          <a:rPr lang="ko-KR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개수</m:t>
                        </m:r>
                      </m:num>
                      <m:den>
                        <m:r>
                          <a:rPr lang="ko-KR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이벤트</m:t>
                        </m:r>
                        <m: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 </m:t>
                        </m:r>
                        <m:r>
                          <a:rPr lang="ko-KR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처리</m:t>
                        </m:r>
                        <m: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 </m:t>
                        </m:r>
                        <m:r>
                          <a:rPr lang="ko-KR" altLang="en-US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시간</m:t>
                        </m:r>
                      </m:den>
                    </m:f>
                    <m:r>
                      <a:rPr lang="en-US" altLang="ko-K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HY신명조" panose="02030600000101010101" pitchFamily="18" charset="-127"/>
                      </a:rPr>
                      <m:t> (</m:t>
                    </m:r>
                    <m:f>
                      <m:fPr>
                        <m:type m:val="lin"/>
                        <m:ctrlP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</m:ctrlPr>
                      </m:fPr>
                      <m:num>
                        <m: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𝐸𝑣𝑒𝑛𝑡𝑠</m:t>
                        </m:r>
                      </m:num>
                      <m:den>
                        <m:r>
                          <a:rPr lang="en-US" altLang="ko-KR" sz="12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HY신명조" panose="02030600000101010101" pitchFamily="18" charset="-127"/>
                          </a:rPr>
                          <m:t>𝑆𝑒𝑐𝑜𝑛𝑑</m:t>
                        </m:r>
                      </m:den>
                    </m:f>
                    <m:r>
                      <a:rPr lang="en-US" altLang="ko-KR" sz="12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HY신명조" panose="02030600000101010101" pitchFamily="18" charset="-127"/>
                      </a:rPr>
                      <m:t>) </m:t>
                    </m:r>
                  </m:oMath>
                </a14:m>
                <a:endParaRPr lang="en-US" altLang="ko-KR" sz="1200" i="1" dirty="0" smtClean="0">
                  <a:solidFill>
                    <a:srgbClr val="000000"/>
                  </a:solidFill>
                  <a:ea typeface="HY헤드라인M"/>
                </a:endParaRPr>
              </a:p>
              <a:p>
                <a:pPr>
                  <a:lnSpc>
                    <a:spcPct val="120000"/>
                  </a:lnSpc>
                  <a:buClr>
                    <a:srgbClr val="0070C0"/>
                  </a:buClr>
                </a:pPr>
                <a:endParaRPr lang="en-US" altLang="ko-KR" sz="400" dirty="0">
                  <a:solidFill>
                    <a:srgbClr val="000000"/>
                  </a:solidFill>
                  <a:ea typeface="HY헤드라인M"/>
                </a:endParaRPr>
              </a:p>
              <a:p>
                <a:pPr marL="100800" indent="-100800">
                  <a:lnSpc>
                    <a:spcPct val="120000"/>
                  </a:lnSpc>
                  <a:buClr>
                    <a:srgbClr val="0070C0"/>
                  </a:buClr>
                  <a:buFont typeface="Wingdings"/>
                  <a:buChar char="u"/>
                </a:pPr>
                <a:r>
                  <a:rPr lang="en-US" altLang="ko-KR" sz="1600" dirty="0" smtClean="0">
                    <a:solidFill>
                      <a:srgbClr val="000000"/>
                    </a:solidFill>
                    <a:ea typeface="HY헤드라인M"/>
                  </a:rPr>
                  <a:t> [</a:t>
                </a:r>
                <a:r>
                  <a:rPr lang="ko-KR" altLang="en-US" sz="1600" dirty="0" smtClean="0">
                    <a:solidFill>
                      <a:srgbClr val="000000"/>
                    </a:solidFill>
                    <a:ea typeface="HY헤드라인M"/>
                  </a:rPr>
                  <a:t>성능 목표치</a:t>
                </a:r>
                <a:r>
                  <a:rPr lang="en-US" altLang="ko-KR" sz="1600" dirty="0" smtClean="0">
                    <a:solidFill>
                      <a:srgbClr val="000000"/>
                    </a:solidFill>
                    <a:ea typeface="HY헤드라인M"/>
                  </a:rPr>
                  <a:t>] </a:t>
                </a:r>
                <a:r>
                  <a:rPr lang="en-US" altLang="ko-KR" sz="1400" dirty="0" smtClean="0">
                    <a:solidFill>
                      <a:srgbClr val="000000"/>
                    </a:solidFill>
                    <a:ea typeface="HY헤드라인M"/>
                  </a:rPr>
                  <a:t>30,000 EPS (2</a:t>
                </a:r>
                <a:r>
                  <a:rPr lang="ko-KR" altLang="en-US" sz="1400" dirty="0" smtClean="0">
                    <a:solidFill>
                      <a:srgbClr val="000000"/>
                    </a:solidFill>
                    <a:ea typeface="HY헤드라인M"/>
                  </a:rPr>
                  <a:t>차년도</a:t>
                </a:r>
                <a:r>
                  <a:rPr lang="en-US" altLang="ko-KR" sz="1400" dirty="0" smtClean="0">
                    <a:solidFill>
                      <a:srgbClr val="000000"/>
                    </a:solidFill>
                    <a:ea typeface="HY헤드라인M"/>
                  </a:rPr>
                  <a:t>)</a:t>
                </a:r>
              </a:p>
              <a:p>
                <a:pPr>
                  <a:lnSpc>
                    <a:spcPct val="120000"/>
                  </a:lnSpc>
                  <a:buClr>
                    <a:srgbClr val="0070C0"/>
                  </a:buClr>
                </a:pPr>
                <a:r>
                  <a:rPr lang="en-US" altLang="ko-KR" sz="1200" spc="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※</a:t>
                </a:r>
                <a:r>
                  <a:rPr lang="en-US" altLang="ko-KR" sz="1200" spc="-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200" spc="-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실험 데이터</a:t>
                </a:r>
                <a:r>
                  <a:rPr lang="en-US" altLang="ko-KR" sz="1200" spc="-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Web(http://www.caida.org)</a:t>
                </a:r>
                <a:r>
                  <a:rPr lang="ko-KR" altLang="en-US" sz="1200" spc="-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에 공개된 </a:t>
                </a:r>
                <a:r>
                  <a:rPr lang="ko-KR" altLang="en-US" sz="1200" spc="-50" dirty="0" err="1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트패픽을</a:t>
                </a:r>
                <a:r>
                  <a:rPr lang="ko-KR" altLang="en-US" sz="1200" spc="-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수집 </a:t>
                </a:r>
                <a:r>
                  <a:rPr lang="ko-KR" altLang="en-US" sz="1200" spc="-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후 초당 이벤트 </a:t>
                </a:r>
                <a:r>
                  <a:rPr lang="ko-KR" altLang="en-US" sz="1200" spc="-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처리 능력을 산정</a:t>
                </a:r>
                <a:endParaRPr lang="en-US" altLang="ko-KR" sz="1200" spc="-50" dirty="0">
                  <a:solidFill>
                    <a:srgbClr val="000000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  <a:p>
                <a:pPr>
                  <a:lnSpc>
                    <a:spcPct val="120000"/>
                  </a:lnSpc>
                  <a:buClr>
                    <a:srgbClr val="0070C0"/>
                  </a:buClr>
                </a:pPr>
                <a:r>
                  <a:rPr lang="en-US" altLang="ko-KR" sz="1200" spc="50" dirty="0" smtClean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   </a:t>
                </a:r>
                <a:r>
                  <a:rPr lang="en-US" altLang="ko-KR" sz="120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※</a:t>
                </a:r>
                <a:r>
                  <a:rPr lang="en-US" altLang="ko-KR" sz="1200" spc="-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1200" spc="-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실험 데이터 량</a:t>
                </a:r>
                <a:r>
                  <a:rPr lang="en-US" altLang="ko-KR" sz="1200" spc="-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: 10</a:t>
                </a:r>
                <a:r>
                  <a:rPr lang="ko-KR" altLang="en-US" sz="1200" spc="-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분간 수집 트래픽 </a:t>
                </a:r>
                <a:r>
                  <a:rPr lang="en-US" altLang="ko-KR" sz="1200" spc="-50" dirty="0">
                    <a:solidFill>
                      <a:srgbClr val="000000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(4,076,163 rows, 480MB)</a:t>
                </a:r>
              </a:p>
              <a:p>
                <a:pPr>
                  <a:lnSpc>
                    <a:spcPct val="120000"/>
                  </a:lnSpc>
                  <a:buClr>
                    <a:srgbClr val="0070C0"/>
                  </a:buClr>
                </a:pPr>
                <a:endParaRPr lang="en-US" altLang="ko-KR" sz="800" dirty="0" smtClean="0">
                  <a:solidFill>
                    <a:srgbClr val="000000"/>
                  </a:solidFill>
                  <a:ea typeface="HY헤드라인M"/>
                </a:endParaRPr>
              </a:p>
              <a:p>
                <a:pPr marL="100800" indent="-100800">
                  <a:lnSpc>
                    <a:spcPct val="120000"/>
                  </a:lnSpc>
                  <a:buClr>
                    <a:srgbClr val="0070C0"/>
                  </a:buClr>
                  <a:buFont typeface="Wingdings"/>
                  <a:buChar char="u"/>
                </a:pPr>
                <a:r>
                  <a:rPr lang="en-US" altLang="ko-KR" sz="1600" dirty="0">
                    <a:solidFill>
                      <a:srgbClr val="000000"/>
                    </a:solidFill>
                    <a:ea typeface="HY헤드라인M"/>
                  </a:rPr>
                  <a:t> [</a:t>
                </a:r>
                <a:r>
                  <a:rPr lang="ko-KR" altLang="en-US" sz="1600" dirty="0">
                    <a:solidFill>
                      <a:srgbClr val="000000"/>
                    </a:solidFill>
                    <a:ea typeface="HY헤드라인M"/>
                  </a:rPr>
                  <a:t>성능 </a:t>
                </a:r>
                <a:r>
                  <a:rPr lang="ko-KR" altLang="en-US" sz="1600" dirty="0" smtClean="0">
                    <a:solidFill>
                      <a:srgbClr val="000000"/>
                    </a:solidFill>
                    <a:ea typeface="HY헤드라인M"/>
                  </a:rPr>
                  <a:t>측정 결과</a:t>
                </a:r>
                <a:r>
                  <a:rPr lang="en-US" altLang="ko-KR" sz="1600" dirty="0" smtClean="0">
                    <a:solidFill>
                      <a:srgbClr val="000000"/>
                    </a:solidFill>
                    <a:ea typeface="HY헤드라인M"/>
                  </a:rPr>
                  <a:t>] </a:t>
                </a:r>
                <a:r>
                  <a:rPr lang="en-US" altLang="ko-KR" sz="1400" dirty="0" smtClean="0">
                    <a:solidFill>
                      <a:srgbClr val="0000FF"/>
                    </a:solidFill>
                    <a:ea typeface="HY헤드라인M"/>
                  </a:rPr>
                  <a:t>40,473 EPS </a:t>
                </a:r>
                <a:r>
                  <a:rPr lang="en-US" altLang="ko-KR" sz="1400" dirty="0" smtClean="0">
                    <a:solidFill>
                      <a:srgbClr val="000000"/>
                    </a:solidFill>
                    <a:ea typeface="HY헤드라인M"/>
                  </a:rPr>
                  <a:t>(Events per Second)</a:t>
                </a:r>
              </a:p>
            </p:txBody>
          </p:sp>
        </mc:Choice>
        <mc:Fallback xmlns="">
          <p:sp>
            <p:nvSpPr>
              <p:cNvPr id="7" name="AutoShap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600" y="1339640"/>
                <a:ext cx="9110247" cy="2449400"/>
              </a:xfrm>
              <a:prstGeom prst="roundRect">
                <a:avLst>
                  <a:gd name="adj" fmla="val 1676"/>
                </a:avLst>
              </a:prstGeom>
              <a:blipFill rotWithShape="0">
                <a:blip r:embed="rId4"/>
                <a:stretch>
                  <a:fillRect b="-2239"/>
                </a:stretch>
              </a:blipFill>
              <a:ln w="28575">
                <a:noFill/>
                <a:round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559718" y="3933056"/>
          <a:ext cx="4680520" cy="1567434"/>
        </p:xfrm>
        <a:graphic>
          <a:graphicData uri="http://schemas.openxmlformats.org/drawingml/2006/table">
            <a:tbl>
              <a:tblPr/>
              <a:tblGrid>
                <a:gridCol w="2232248"/>
                <a:gridCol w="1224136"/>
                <a:gridCol w="1224136"/>
              </a:tblGrid>
              <a:tr h="22650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데이터 처리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처리 시간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초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EPS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</a:tr>
              <a:tr h="215853">
                <a:tc>
                  <a:txBody>
                    <a:bodyPr/>
                    <a:lstStyle/>
                    <a:p>
                      <a:pPr marL="1016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Flow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재조립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124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32,896.8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853">
                <a:tc>
                  <a:txBody>
                    <a:bodyPr/>
                    <a:lstStyle/>
                    <a:p>
                      <a:pPr marL="1016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Summery </a:t>
                      </a: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Flow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계산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133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30,670.40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853">
                <a:tc>
                  <a:txBody>
                    <a:bodyPr/>
                    <a:lstStyle/>
                    <a:p>
                      <a:pPr marL="1016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Summery </a:t>
                      </a: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Connection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계산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114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35,782.13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853">
                <a:tc>
                  <a:txBody>
                    <a:bodyPr/>
                    <a:lstStyle/>
                    <a:p>
                      <a:pPr marL="1016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Flow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개수 및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Port 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비율 통계 계산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52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78,445.44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5853">
                <a:tc>
                  <a:txBody>
                    <a:bodyPr/>
                    <a:lstStyle/>
                    <a:p>
                      <a:pPr marL="1016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IP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별 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Connection</a:t>
                      </a:r>
                      <a:r>
                        <a:rPr lang="ko-KR" alt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수 통계 계산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166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 smtClean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24,573.27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917">
                <a:tc>
                  <a:txBody>
                    <a:bodyPr/>
                    <a:lstStyle/>
                    <a:p>
                      <a:pPr marL="101600" marR="0" indent="0" algn="just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평균</a:t>
                      </a:r>
                    </a:p>
                  </a:txBody>
                  <a:tcPr marL="64770" marR="64770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FF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117.8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FF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40,473.54</a:t>
                      </a:r>
                      <a:endParaRPr lang="en-US" sz="1000" kern="0" spc="0" dirty="0">
                        <a:solidFill>
                          <a:srgbClr val="0000FF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1" name="표 10"/>
          <p:cNvGraphicFramePr>
            <a:graphicFrameLocks noGrp="1"/>
          </p:cNvGraphicFramePr>
          <p:nvPr>
            <p:extLst/>
          </p:nvPr>
        </p:nvGraphicFramePr>
        <p:xfrm>
          <a:off x="559716" y="5589240"/>
          <a:ext cx="4680522" cy="811530"/>
        </p:xfrm>
        <a:graphic>
          <a:graphicData uri="http://schemas.openxmlformats.org/drawingml/2006/table">
            <a:tbl>
              <a:tblPr/>
              <a:tblGrid>
                <a:gridCol w="1438740"/>
                <a:gridCol w="793510"/>
                <a:gridCol w="1213739"/>
                <a:gridCol w="1234533"/>
              </a:tblGrid>
              <a:tr h="24766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8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성능 평가 항목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8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단위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80" dirty="0" err="1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당해년도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76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8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개발 목표치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8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성능 검증 결과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6D6D6"/>
                    </a:solidFill>
                  </a:tcPr>
                </a:tc>
              </a:tr>
              <a:tr h="2967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-8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이벤트 처리 성능</a:t>
                      </a:r>
                    </a:p>
                  </a:txBody>
                  <a:tcPr marL="17907" marR="17907" marT="17907" marB="1790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8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EPS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-80" dirty="0">
                          <a:solidFill>
                            <a:srgbClr val="00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30,000 EPS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kern="0" spc="-80" dirty="0">
                          <a:solidFill>
                            <a:srgbClr val="FF0000"/>
                          </a:solidFill>
                          <a:effectLst/>
                          <a:latin typeface="HY울릉도M" panose="02030600000101010101" pitchFamily="18" charset="-127"/>
                          <a:ea typeface="HY울릉도M" panose="02030600000101010101" pitchFamily="18" charset="-127"/>
                        </a:rPr>
                        <a:t>40,473 EPS</a:t>
                      </a:r>
                      <a:endParaRPr lang="en-US" sz="1000" b="0" kern="0" spc="0" dirty="0">
                        <a:solidFill>
                          <a:srgbClr val="FF0000"/>
                        </a:solidFill>
                        <a:effectLst/>
                        <a:latin typeface="HY울릉도M" panose="02030600000101010101" pitchFamily="18" charset="-127"/>
                        <a:ea typeface="HY울릉도M" panose="02030600000101010101" pitchFamily="18" charset="-127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2" name="TextBox 53"/>
          <p:cNvSpPr txBox="1">
            <a:spLocks noChangeArrowheads="1"/>
          </p:cNvSpPr>
          <p:nvPr/>
        </p:nvSpPr>
        <p:spPr>
          <a:xfrm>
            <a:off x="775742" y="6453336"/>
            <a:ext cx="3738498" cy="25391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&lt; </a:t>
            </a:r>
            <a:r>
              <a:rPr lang="ko-KR" altLang="en-US" sz="1050" dirty="0" smtClean="0">
                <a:solidFill>
                  <a:srgbClr val="000000"/>
                </a:solidFill>
                <a:ea typeface="HY헤드라인M"/>
              </a:rPr>
              <a:t>대용량 보안이벤트 처리 플랫폼 성능 </a:t>
            </a:r>
            <a:r>
              <a:rPr lang="ko-KR" altLang="en-US" sz="1050" dirty="0" err="1" smtClean="0">
                <a:solidFill>
                  <a:srgbClr val="000000"/>
                </a:solidFill>
                <a:ea typeface="HY헤드라인M"/>
              </a:rPr>
              <a:t>시험표</a:t>
            </a:r>
            <a:r>
              <a:rPr lang="ko-KR" altLang="en-US" sz="1050" dirty="0" smtClean="0">
                <a:solidFill>
                  <a:srgbClr val="000000"/>
                </a:solidFill>
                <a:ea typeface="HY헤드라인M"/>
              </a:rPr>
              <a:t> </a:t>
            </a: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&gt;</a:t>
            </a:r>
            <a:endParaRPr lang="en-US" altLang="ko-KR" sz="1050" dirty="0">
              <a:solidFill>
                <a:srgbClr val="000000"/>
              </a:solidFill>
              <a:ea typeface="HY헤드라인M"/>
            </a:endParaRPr>
          </a:p>
        </p:txBody>
      </p:sp>
      <p:sp>
        <p:nvSpPr>
          <p:cNvPr id="13" name="TextBox 53"/>
          <p:cNvSpPr txBox="1">
            <a:spLocks noChangeArrowheads="1"/>
          </p:cNvSpPr>
          <p:nvPr/>
        </p:nvSpPr>
        <p:spPr>
          <a:xfrm>
            <a:off x="5606196" y="6453336"/>
            <a:ext cx="3738498" cy="253916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>
              <a:spcBef>
                <a:spcPct val="20000"/>
              </a:spcBef>
            </a:pP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&lt; </a:t>
            </a:r>
            <a:r>
              <a:rPr lang="ko-KR" altLang="en-US" sz="1050" dirty="0" err="1" smtClean="0">
                <a:solidFill>
                  <a:srgbClr val="000000"/>
                </a:solidFill>
                <a:ea typeface="HY헤드라인M"/>
              </a:rPr>
              <a:t>연차별</a:t>
            </a:r>
            <a:r>
              <a:rPr lang="ko-KR" altLang="en-US" sz="1050" dirty="0" smtClean="0">
                <a:solidFill>
                  <a:srgbClr val="000000"/>
                </a:solidFill>
                <a:ea typeface="HY헤드라인M"/>
              </a:rPr>
              <a:t> 대용량 보안이벤트 처리 성능 및 목표치</a:t>
            </a: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&gt;</a:t>
            </a:r>
            <a:endParaRPr lang="en-US" altLang="ko-KR" sz="1050" dirty="0">
              <a:solidFill>
                <a:srgbClr val="000000"/>
              </a:solidFill>
              <a:ea typeface="HY헤드라인M"/>
            </a:endParaRPr>
          </a:p>
        </p:txBody>
      </p:sp>
      <p:graphicFrame>
        <p:nvGraphicFramePr>
          <p:cNvPr id="14" name="차트 13"/>
          <p:cNvGraphicFramePr>
            <a:graphicFrameLocks/>
          </p:cNvGraphicFramePr>
          <p:nvPr>
            <p:extLst/>
          </p:nvPr>
        </p:nvGraphicFramePr>
        <p:xfrm>
          <a:off x="5456262" y="3933056"/>
          <a:ext cx="3963585" cy="24482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모서리가 둥근 직사각형 16"/>
          <p:cNvSpPr/>
          <p:nvPr/>
        </p:nvSpPr>
        <p:spPr bwMode="auto">
          <a:xfrm>
            <a:off x="309601" y="838800"/>
            <a:ext cx="2194333" cy="428628"/>
          </a:xfrm>
          <a:prstGeom prst="round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800" kern="0" smtClean="0">
                <a:solidFill>
                  <a:srgbClr val="FFFFFF"/>
                </a:solidFill>
                <a:latin typeface="HY견고딕" pitchFamily="18" charset="-127"/>
                <a:ea typeface="HY견고딕" pitchFamily="18" charset="-127"/>
              </a:rPr>
              <a:t>성능 검증 결과</a:t>
            </a:r>
            <a:endParaRPr kumimoji="0" lang="ko-KR" altLang="en-US" sz="1800" kern="0" dirty="0" smtClean="0">
              <a:solidFill>
                <a:srgbClr val="FFFFFF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2. 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네트워크 기반 </a:t>
            </a: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APT 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공격 탐지기술</a:t>
            </a:r>
            <a:r>
              <a:rPr lang="en-US" altLang="ko-KR" sz="2000" b="1" kern="0" dirty="0" smtClean="0">
                <a:solidFill>
                  <a:srgbClr val="FFFFFF"/>
                </a:solidFill>
                <a:ea typeface="HY헤드라인M"/>
              </a:rPr>
              <a:t> – </a:t>
            </a:r>
            <a:r>
              <a:rPr lang="ko-KR" altLang="en-US" sz="2000" b="1" kern="0" smtClean="0">
                <a:solidFill>
                  <a:srgbClr val="FFFFFF"/>
                </a:solidFill>
                <a:ea typeface="HY헤드라인M"/>
              </a:rPr>
              <a:t>시험결과</a:t>
            </a:r>
            <a:r>
              <a:rPr lang="en-US" altLang="ko-KR" sz="2000" b="1" kern="0" dirty="0" smtClean="0">
                <a:solidFill>
                  <a:srgbClr val="FFFFFF"/>
                </a:solidFill>
                <a:ea typeface="HY헤드라인M"/>
              </a:rPr>
              <a:t>(3/3)</a:t>
            </a:r>
            <a:endParaRPr lang="en-US" altLang="ko-KR" sz="1800" kern="0" dirty="0">
              <a:solidFill>
                <a:srgbClr val="FFFFFF"/>
              </a:solidFill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710568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4"/>
          <p:cNvSpPr>
            <a:spLocks noChangeArrowheads="1"/>
          </p:cNvSpPr>
          <p:nvPr/>
        </p:nvSpPr>
        <p:spPr>
          <a:xfrm>
            <a:off x="366067" y="1029310"/>
            <a:ext cx="9251350" cy="1884501"/>
          </a:xfrm>
          <a:prstGeom prst="roundRect">
            <a:avLst>
              <a:gd name="adj" fmla="val 1676"/>
            </a:avLst>
          </a:prstGeom>
          <a:solidFill>
            <a:srgbClr val="F5FBEB"/>
          </a:solidFill>
          <a:ln w="28575">
            <a:noFill/>
            <a:round/>
          </a:ln>
        </p:spPr>
        <p:txBody>
          <a:bodyPr lIns="144000" tIns="0" rIns="0" bIns="0" anchor="ctr"/>
          <a:lstStyle/>
          <a:p>
            <a:pPr marL="100800" lvl="0" indent="-100800">
              <a:lnSpc>
                <a:spcPct val="1500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 smtClean="0">
                <a:solidFill>
                  <a:prstClr val="black"/>
                </a:solidFill>
                <a:ea typeface="HY헤드라인M" pitchFamily="18" charset="-127"/>
              </a:rPr>
              <a:t> 적용 기관별 환경에 따른 공격 이상징후 정보 제공으로</a:t>
            </a:r>
            <a:r>
              <a:rPr lang="ko-KR" altLang="en-US" sz="1800" dirty="0" smtClean="0">
                <a:solidFill>
                  <a:srgbClr val="0000FF"/>
                </a:solidFill>
                <a:ea typeface="HY헤드라인M" pitchFamily="18" charset="-127"/>
              </a:rPr>
              <a:t> 능동적 공격대응 기술로 활용</a:t>
            </a:r>
            <a:endParaRPr lang="en-US" altLang="ko-KR" sz="1800" dirty="0" smtClean="0">
              <a:solidFill>
                <a:srgbClr val="0000FF"/>
              </a:solidFill>
              <a:ea typeface="HY헤드라인M" pitchFamily="18" charset="-127"/>
            </a:endParaRPr>
          </a:p>
          <a:p>
            <a:pPr lvl="0">
              <a:lnSpc>
                <a:spcPct val="150000"/>
              </a:lnSpc>
              <a:buClr>
                <a:srgbClr val="0070C0"/>
              </a:buClr>
            </a:pPr>
            <a:r>
              <a:rPr lang="en-US" altLang="ko-KR" sz="16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  -</a:t>
            </a:r>
            <a:r>
              <a:rPr lang="en-US" altLang="ko-KR" sz="16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</a:t>
            </a:r>
            <a:r>
              <a:rPr lang="ko-KR" altLang="en-US" sz="160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내부</a:t>
            </a:r>
            <a:r>
              <a:rPr lang="en-US" altLang="ko-KR" sz="16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IP</a:t>
            </a:r>
            <a:r>
              <a:rPr lang="ko-KR" altLang="en-US" sz="160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별 트래픽의 </a:t>
            </a:r>
            <a:r>
              <a:rPr lang="ko-KR" altLang="en-US" sz="160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장기적인 학습</a:t>
            </a:r>
            <a:r>
              <a:rPr lang="en-US" altLang="ko-KR" sz="1600" dirty="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/</a:t>
            </a:r>
            <a:r>
              <a:rPr lang="ko-KR" altLang="en-US" sz="1600" smtClean="0">
                <a:solidFill>
                  <a:srgbClr val="0000FF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관찰값을 기반</a:t>
            </a:r>
            <a:r>
              <a:rPr lang="ko-KR" altLang="en-US" sz="160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으로 비정상 트래픽 탐지</a:t>
            </a:r>
            <a:endParaRPr lang="en-US" altLang="ko-KR" sz="16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  <a:sym typeface="Wingdings"/>
            </a:endParaRPr>
          </a:p>
          <a:p>
            <a:pPr marL="100800" lvl="0" indent="-100800" eaLnBrk="0" latinLnBrk="0">
              <a:lnSpc>
                <a:spcPct val="150000"/>
              </a:lnSpc>
              <a:buSzPct val="80000"/>
            </a:pPr>
            <a:r>
              <a:rPr lang="en-US" altLang="ko-KR" sz="12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</a:t>
            </a:r>
            <a:r>
              <a:rPr lang="en-US" altLang="ko-KR" sz="12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    ※ </a:t>
            </a:r>
            <a:r>
              <a:rPr lang="ko-KR" altLang="en-US" sz="120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기존의 방화벽</a:t>
            </a:r>
            <a:r>
              <a:rPr lang="en-US" altLang="ko-KR" sz="12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(FW), </a:t>
            </a:r>
            <a:r>
              <a:rPr lang="ko-KR" altLang="en-US" sz="120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보안제품</a:t>
            </a:r>
            <a:r>
              <a:rPr lang="en-US" altLang="ko-KR" sz="12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(IPS, IDS)</a:t>
            </a:r>
            <a:r>
              <a:rPr lang="ko-KR" altLang="en-US" sz="120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의 </a:t>
            </a:r>
            <a:r>
              <a:rPr lang="en-US" altLang="ko-KR" sz="12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Add-On</a:t>
            </a:r>
            <a:r>
              <a:rPr lang="ko-KR" altLang="en-US" sz="120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제품 형태로 패키징</a:t>
            </a:r>
            <a:r>
              <a:rPr lang="en-US" altLang="ko-KR" sz="12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, </a:t>
            </a:r>
            <a:r>
              <a:rPr lang="ko-KR" altLang="en-US" sz="120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공동 판매 가능하도록 제품의 경량화 추진</a:t>
            </a:r>
            <a:endParaRPr lang="en-US" altLang="ko-KR" sz="1200" dirty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  <a:sym typeface="Wingdings"/>
            </a:endParaRPr>
          </a:p>
          <a:p>
            <a:pPr marL="100800" lvl="0" indent="-100800" eaLnBrk="0" latinLnBrk="0">
              <a:lnSpc>
                <a:spcPct val="150000"/>
              </a:lnSpc>
              <a:buSzPct val="80000"/>
            </a:pPr>
            <a:r>
              <a:rPr lang="en-US" altLang="ko-KR" sz="12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     ※ 2,500</a:t>
            </a:r>
            <a:r>
              <a:rPr lang="ko-KR" altLang="en-US" sz="120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만원대의 비용으로 적용 가능한 시제품 개발 추진</a:t>
            </a:r>
            <a:endParaRPr lang="en-US" altLang="ko-KR" sz="1600" dirty="0" smtClean="0">
              <a:solidFill>
                <a:srgbClr val="0000FF"/>
              </a:solidFill>
              <a:latin typeface="HY헤드라인M" pitchFamily="18" charset="-127"/>
              <a:ea typeface="HY헤드라인M" pitchFamily="18" charset="-127"/>
              <a:sym typeface="Wingdings"/>
            </a:endParaRPr>
          </a:p>
        </p:txBody>
      </p:sp>
      <p:sp>
        <p:nvSpPr>
          <p:cNvPr id="9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18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328663" y="3430814"/>
            <a:ext cx="4752528" cy="2520280"/>
            <a:chOff x="2287910" y="3356992"/>
            <a:chExt cx="5555038" cy="2997460"/>
          </a:xfrm>
        </p:grpSpPr>
        <p:sp>
          <p:nvSpPr>
            <p:cNvPr id="30" name="TextBox 53"/>
            <p:cNvSpPr txBox="1">
              <a:spLocks noChangeArrowheads="1"/>
            </p:cNvSpPr>
            <p:nvPr/>
          </p:nvSpPr>
          <p:spPr>
            <a:xfrm>
              <a:off x="6223749" y="3356992"/>
              <a:ext cx="838219" cy="2616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smtClean="0">
                  <a:solidFill>
                    <a:srgbClr val="000000"/>
                  </a:solidFill>
                  <a:ea typeface="HY헤드라인M"/>
                </a:rPr>
                <a:t>[</a:t>
              </a:r>
              <a:r>
                <a:rPr lang="ko-KR" altLang="en-US" sz="1100" smtClean="0">
                  <a:solidFill>
                    <a:srgbClr val="000000"/>
                  </a:solidFill>
                  <a:ea typeface="HY헤드라인M"/>
                </a:rPr>
                <a:t>내부망</a:t>
              </a:r>
              <a:r>
                <a:rPr lang="en-US" altLang="ko-KR" sz="1100" smtClean="0">
                  <a:solidFill>
                    <a:srgbClr val="000000"/>
                  </a:solidFill>
                  <a:ea typeface="HY헤드라인M"/>
                </a:rPr>
                <a:t>]</a:t>
              </a:r>
              <a:endParaRPr lang="en-US" altLang="ko-KR" sz="1100" dirty="0">
                <a:solidFill>
                  <a:srgbClr val="000000"/>
                </a:solidFill>
                <a:ea typeface="HY헤드라인M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56916" y="5615788"/>
              <a:ext cx="2517036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1400" smtClean="0">
                  <a:solidFill>
                    <a:srgbClr val="00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상용환경에서 성능 검증</a:t>
              </a:r>
              <a:endParaRPr lang="en-US" altLang="ko-KR" sz="1400" smtClean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1400" smtClean="0">
                  <a:solidFill>
                    <a:srgbClr val="0000FF"/>
                  </a:solidFill>
                  <a:latin typeface="HY헤드라인M" panose="02030600000101010101" pitchFamily="18" charset="-127"/>
                  <a:ea typeface="HY헤드라인M" panose="02030600000101010101" pitchFamily="18" charset="-127"/>
                </a:rPr>
                <a:t>패턴없이 비정상 트래픽 탐지</a:t>
              </a:r>
              <a:endParaRPr lang="en-US" altLang="ko-KR" sz="1400" smtClean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endParaRPr>
            </a:p>
          </p:txBody>
        </p:sp>
        <p:sp>
          <p:nvSpPr>
            <p:cNvPr id="32" name="Cloud"/>
            <p:cNvSpPr>
              <a:spLocks noChangeAspect="1" noEditPoints="1" noChangeArrowheads="1"/>
            </p:cNvSpPr>
            <p:nvPr/>
          </p:nvSpPr>
          <p:spPr>
            <a:xfrm>
              <a:off x="5442771" y="3612982"/>
              <a:ext cx="2400177" cy="1880267"/>
            </a:xfrm>
            <a:custGeom>
              <a:avLst/>
              <a:gdLst>
                <a:gd name="T0" fmla="*/ 67 w 21600"/>
                <a:gd name="T1" fmla="*/ 10800 h 21600"/>
                <a:gd name="T2" fmla="*/ 10800 w 21600"/>
                <a:gd name="T3" fmla="*/ 21577 h 21600"/>
                <a:gd name="T4" fmla="*/ 21582 w 21600"/>
                <a:gd name="T5" fmla="*/ 10800 h 21600"/>
                <a:gd name="T6" fmla="*/ 10800 w 21600"/>
                <a:gd name="T7" fmla="*/ 1235 h 21600"/>
                <a:gd name="T8" fmla="*/ 2977 w 21600"/>
                <a:gd name="T9" fmla="*/ 3262 h 21600"/>
                <a:gd name="T10" fmla="*/ 17087 w 21600"/>
                <a:gd name="T11" fmla="*/ 17337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 extrusionOk="0">
                  <a:moveTo>
                    <a:pt x="1949" y="7180"/>
                  </a:moveTo>
                  <a:cubicBezTo>
                    <a:pt x="841" y="7336"/>
                    <a:pt x="0" y="8613"/>
                    <a:pt x="0" y="10137"/>
                  </a:cubicBezTo>
                  <a:cubicBezTo>
                    <a:pt x="-1" y="11192"/>
                    <a:pt x="409" y="12169"/>
                    <a:pt x="1074" y="12702"/>
                  </a:cubicBezTo>
                  <a:lnTo>
                    <a:pt x="1063" y="12668"/>
                  </a:lnTo>
                  <a:cubicBezTo>
                    <a:pt x="685" y="13217"/>
                    <a:pt x="475" y="13940"/>
                    <a:pt x="475" y="14690"/>
                  </a:cubicBezTo>
                  <a:cubicBezTo>
                    <a:pt x="475" y="16325"/>
                    <a:pt x="1451" y="17650"/>
                    <a:pt x="2655" y="17650"/>
                  </a:cubicBezTo>
                  <a:cubicBezTo>
                    <a:pt x="2739" y="17650"/>
                    <a:pt x="2824" y="17643"/>
                    <a:pt x="2909" y="17629"/>
                  </a:cubicBezTo>
                  <a:lnTo>
                    <a:pt x="2897" y="17649"/>
                  </a:lnTo>
                  <a:cubicBezTo>
                    <a:pt x="3585" y="19288"/>
                    <a:pt x="4863" y="20300"/>
                    <a:pt x="6247" y="20300"/>
                  </a:cubicBezTo>
                  <a:cubicBezTo>
                    <a:pt x="6947" y="20299"/>
                    <a:pt x="7635" y="20039"/>
                    <a:pt x="8235" y="19546"/>
                  </a:cubicBezTo>
                  <a:lnTo>
                    <a:pt x="8229" y="19550"/>
                  </a:lnTo>
                  <a:cubicBezTo>
                    <a:pt x="8855" y="20829"/>
                    <a:pt x="9908" y="21597"/>
                    <a:pt x="11036" y="21597"/>
                  </a:cubicBezTo>
                  <a:cubicBezTo>
                    <a:pt x="12523" y="21596"/>
                    <a:pt x="13836" y="20267"/>
                    <a:pt x="14267" y="18324"/>
                  </a:cubicBezTo>
                  <a:lnTo>
                    <a:pt x="14270" y="18350"/>
                  </a:lnTo>
                  <a:cubicBezTo>
                    <a:pt x="14730" y="18740"/>
                    <a:pt x="15260" y="18947"/>
                    <a:pt x="15802" y="18947"/>
                  </a:cubicBezTo>
                  <a:cubicBezTo>
                    <a:pt x="17390" y="18946"/>
                    <a:pt x="18682" y="17205"/>
                    <a:pt x="18694" y="15045"/>
                  </a:cubicBezTo>
                  <a:lnTo>
                    <a:pt x="18689" y="15035"/>
                  </a:lnTo>
                  <a:cubicBezTo>
                    <a:pt x="20357" y="14710"/>
                    <a:pt x="21597" y="12765"/>
                    <a:pt x="21597" y="10472"/>
                  </a:cubicBezTo>
                  <a:cubicBezTo>
                    <a:pt x="21597" y="9456"/>
                    <a:pt x="21350" y="8469"/>
                    <a:pt x="20896" y="7663"/>
                  </a:cubicBezTo>
                  <a:lnTo>
                    <a:pt x="20889" y="7661"/>
                  </a:lnTo>
                  <a:cubicBezTo>
                    <a:pt x="21031" y="7208"/>
                    <a:pt x="21105" y="6721"/>
                    <a:pt x="21105" y="6228"/>
                  </a:cubicBezTo>
                  <a:cubicBezTo>
                    <a:pt x="21105" y="4588"/>
                    <a:pt x="20299" y="3150"/>
                    <a:pt x="19139" y="2719"/>
                  </a:cubicBezTo>
                  <a:lnTo>
                    <a:pt x="19148" y="2712"/>
                  </a:lnTo>
                  <a:cubicBezTo>
                    <a:pt x="18940" y="1142"/>
                    <a:pt x="17933" y="0"/>
                    <a:pt x="16758" y="0"/>
                  </a:cubicBezTo>
                  <a:cubicBezTo>
                    <a:pt x="16044" y="-1"/>
                    <a:pt x="15367" y="426"/>
                    <a:pt x="14905" y="1165"/>
                  </a:cubicBezTo>
                  <a:lnTo>
                    <a:pt x="14909" y="1170"/>
                  </a:lnTo>
                  <a:cubicBezTo>
                    <a:pt x="14497" y="432"/>
                    <a:pt x="13855" y="0"/>
                    <a:pt x="13174" y="0"/>
                  </a:cubicBezTo>
                  <a:cubicBezTo>
                    <a:pt x="12347" y="-1"/>
                    <a:pt x="11590" y="637"/>
                    <a:pt x="11221" y="1645"/>
                  </a:cubicBezTo>
                  <a:lnTo>
                    <a:pt x="11229" y="1694"/>
                  </a:lnTo>
                  <a:cubicBezTo>
                    <a:pt x="10730" y="1024"/>
                    <a:pt x="10058" y="650"/>
                    <a:pt x="9358" y="650"/>
                  </a:cubicBezTo>
                  <a:cubicBezTo>
                    <a:pt x="8372" y="649"/>
                    <a:pt x="7466" y="1391"/>
                    <a:pt x="7003" y="2578"/>
                  </a:cubicBezTo>
                  <a:lnTo>
                    <a:pt x="6995" y="2602"/>
                  </a:lnTo>
                  <a:cubicBezTo>
                    <a:pt x="6477" y="2189"/>
                    <a:pt x="5888" y="1972"/>
                    <a:pt x="5288" y="1972"/>
                  </a:cubicBezTo>
                  <a:cubicBezTo>
                    <a:pt x="3423" y="1972"/>
                    <a:pt x="1912" y="4029"/>
                    <a:pt x="1912" y="6567"/>
                  </a:cubicBezTo>
                  <a:cubicBezTo>
                    <a:pt x="1911" y="6774"/>
                    <a:pt x="1922" y="6981"/>
                    <a:pt x="1942" y="7186"/>
                  </a:cubicBezTo>
                  <a:close/>
                </a:path>
                <a:path w="21600" h="21600" fill="none" extrusionOk="0">
                  <a:moveTo>
                    <a:pt x="1074" y="12702"/>
                  </a:moveTo>
                  <a:cubicBezTo>
                    <a:pt x="1407" y="12969"/>
                    <a:pt x="1786" y="13110"/>
                    <a:pt x="2172" y="13110"/>
                  </a:cubicBezTo>
                  <a:cubicBezTo>
                    <a:pt x="2228" y="13109"/>
                    <a:pt x="2285" y="13107"/>
                    <a:pt x="2341" y="13101"/>
                  </a:cubicBezTo>
                </a:path>
                <a:path w="21600" h="21600" fill="none" extrusionOk="0">
                  <a:moveTo>
                    <a:pt x="2909" y="17629"/>
                  </a:moveTo>
                  <a:cubicBezTo>
                    <a:pt x="3099" y="17599"/>
                    <a:pt x="3285" y="17535"/>
                    <a:pt x="3463" y="17439"/>
                  </a:cubicBezTo>
                </a:path>
                <a:path w="21600" h="21600" fill="none" extrusionOk="0">
                  <a:moveTo>
                    <a:pt x="7895" y="18680"/>
                  </a:moveTo>
                  <a:cubicBezTo>
                    <a:pt x="7983" y="18985"/>
                    <a:pt x="8095" y="19277"/>
                    <a:pt x="8229" y="19550"/>
                  </a:cubicBezTo>
                </a:path>
                <a:path w="21600" h="21600" fill="none" extrusionOk="0">
                  <a:moveTo>
                    <a:pt x="14267" y="18324"/>
                  </a:moveTo>
                  <a:cubicBezTo>
                    <a:pt x="14336" y="18013"/>
                    <a:pt x="14380" y="17693"/>
                    <a:pt x="14400" y="17370"/>
                  </a:cubicBezTo>
                </a:path>
                <a:path w="21600" h="21600" fill="none" extrusionOk="0">
                  <a:moveTo>
                    <a:pt x="18694" y="15045"/>
                  </a:moveTo>
                  <a:cubicBezTo>
                    <a:pt x="18694" y="15034"/>
                    <a:pt x="18695" y="15024"/>
                    <a:pt x="18695" y="15013"/>
                  </a:cubicBezTo>
                  <a:cubicBezTo>
                    <a:pt x="18695" y="13508"/>
                    <a:pt x="18063" y="12136"/>
                    <a:pt x="17069" y="11477"/>
                  </a:cubicBezTo>
                </a:path>
                <a:path w="21600" h="21600" fill="none" extrusionOk="0">
                  <a:moveTo>
                    <a:pt x="20165" y="8999"/>
                  </a:moveTo>
                  <a:cubicBezTo>
                    <a:pt x="20479" y="8635"/>
                    <a:pt x="20726" y="8177"/>
                    <a:pt x="20889" y="7661"/>
                  </a:cubicBezTo>
                </a:path>
                <a:path w="21600" h="21600" fill="none" extrusionOk="0">
                  <a:moveTo>
                    <a:pt x="19186" y="3344"/>
                  </a:moveTo>
                  <a:cubicBezTo>
                    <a:pt x="19186" y="3328"/>
                    <a:pt x="19187" y="3313"/>
                    <a:pt x="19187" y="3297"/>
                  </a:cubicBezTo>
                  <a:cubicBezTo>
                    <a:pt x="19187" y="3101"/>
                    <a:pt x="19174" y="2905"/>
                    <a:pt x="19148" y="2712"/>
                  </a:cubicBezTo>
                </a:path>
                <a:path w="21600" h="21600" fill="none" extrusionOk="0">
                  <a:moveTo>
                    <a:pt x="14905" y="1165"/>
                  </a:moveTo>
                  <a:cubicBezTo>
                    <a:pt x="14754" y="1408"/>
                    <a:pt x="14629" y="1679"/>
                    <a:pt x="14535" y="1971"/>
                  </a:cubicBezTo>
                </a:path>
                <a:path w="21600" h="21600" fill="none" extrusionOk="0">
                  <a:moveTo>
                    <a:pt x="11221" y="1645"/>
                  </a:moveTo>
                  <a:cubicBezTo>
                    <a:pt x="11140" y="1866"/>
                    <a:pt x="11080" y="2099"/>
                    <a:pt x="11041" y="2340"/>
                  </a:cubicBezTo>
                </a:path>
                <a:path w="21600" h="21600" fill="none" extrusionOk="0">
                  <a:moveTo>
                    <a:pt x="7645" y="3276"/>
                  </a:moveTo>
                  <a:cubicBezTo>
                    <a:pt x="7449" y="3016"/>
                    <a:pt x="7231" y="2790"/>
                    <a:pt x="6995" y="2602"/>
                  </a:cubicBezTo>
                </a:path>
                <a:path w="21600" h="21600" fill="none" extrusionOk="0">
                  <a:moveTo>
                    <a:pt x="1942" y="7186"/>
                  </a:moveTo>
                  <a:cubicBezTo>
                    <a:pt x="1966" y="7426"/>
                    <a:pt x="2004" y="7663"/>
                    <a:pt x="2056" y="7895"/>
                  </a:cubicBezTo>
                </a:path>
              </a:pathLst>
            </a:custGeom>
            <a:solidFill>
              <a:srgbClr val="70AD47">
                <a:lumMod val="20000"/>
                <a:lumOff val="80000"/>
              </a:srgbClr>
            </a:solidFill>
            <a:ln w="9525">
              <a:solidFill>
                <a:srgbClr val="00B050"/>
              </a:solidFill>
              <a:miter/>
            </a:ln>
            <a:effectLst>
              <a:outerShdw dist="35921" dir="2700000" algn="ctr" rotWithShape="0">
                <a:srgbClr val="C5D1D7"/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Y헤드라인M" pitchFamily="18" charset="-127"/>
                <a:ea typeface="HY헤드라인M" pitchFamily="18" charset="-127"/>
              </a:endParaRPr>
            </a:p>
          </p:txBody>
        </p:sp>
        <p:cxnSp>
          <p:nvCxnSpPr>
            <p:cNvPr id="33" name="AutoShape 887"/>
            <p:cNvCxnSpPr>
              <a:cxnSpLocks noChangeShapeType="1"/>
              <a:stCxn id="50" idx="3"/>
              <a:endCxn id="37" idx="1"/>
            </p:cNvCxnSpPr>
            <p:nvPr/>
          </p:nvCxnSpPr>
          <p:spPr>
            <a:xfrm flipV="1">
              <a:off x="3645222" y="4441321"/>
              <a:ext cx="1940425" cy="3693"/>
            </a:xfrm>
            <a:prstGeom prst="straightConnector1">
              <a:avLst/>
            </a:prstGeom>
            <a:noFill/>
            <a:ln w="28575">
              <a:solidFill>
                <a:srgbClr val="CCB400"/>
              </a:solidFill>
              <a:round/>
            </a:ln>
          </p:spPr>
        </p:cxnSp>
        <p:cxnSp>
          <p:nvCxnSpPr>
            <p:cNvPr id="34" name="AutoShape 887"/>
            <p:cNvCxnSpPr>
              <a:cxnSpLocks noChangeShapeType="1"/>
              <a:stCxn id="37" idx="3"/>
              <a:endCxn id="45" idx="1"/>
            </p:cNvCxnSpPr>
            <p:nvPr/>
          </p:nvCxnSpPr>
          <p:spPr>
            <a:xfrm flipV="1">
              <a:off x="6117459" y="3937384"/>
              <a:ext cx="758265" cy="503937"/>
            </a:xfrm>
            <a:prstGeom prst="straightConnector1">
              <a:avLst/>
            </a:prstGeom>
            <a:noFill/>
            <a:ln w="28575">
              <a:solidFill>
                <a:srgbClr val="CCB400"/>
              </a:solidFill>
              <a:round/>
            </a:ln>
          </p:spPr>
        </p:cxnSp>
        <p:cxnSp>
          <p:nvCxnSpPr>
            <p:cNvPr id="35" name="AutoShape 897"/>
            <p:cNvCxnSpPr>
              <a:cxnSpLocks noChangeShapeType="1"/>
              <a:stCxn id="37" idx="3"/>
              <a:endCxn id="43" idx="1"/>
            </p:cNvCxnSpPr>
            <p:nvPr/>
          </p:nvCxnSpPr>
          <p:spPr>
            <a:xfrm>
              <a:off x="6117459" y="4441321"/>
              <a:ext cx="758265" cy="523001"/>
            </a:xfrm>
            <a:prstGeom prst="straightConnector1">
              <a:avLst/>
            </a:prstGeom>
            <a:noFill/>
            <a:ln w="28575">
              <a:solidFill>
                <a:srgbClr val="CCB400"/>
              </a:solidFill>
              <a:round/>
            </a:ln>
          </p:spPr>
        </p:cxnSp>
        <p:cxnSp>
          <p:nvCxnSpPr>
            <p:cNvPr id="36" name="AutoShape 895"/>
            <p:cNvCxnSpPr>
              <a:cxnSpLocks noChangeShapeType="1"/>
              <a:stCxn id="37" idx="3"/>
              <a:endCxn id="44" idx="1"/>
            </p:cNvCxnSpPr>
            <p:nvPr/>
          </p:nvCxnSpPr>
          <p:spPr>
            <a:xfrm>
              <a:off x="6117459" y="4441321"/>
              <a:ext cx="758265" cy="9532"/>
            </a:xfrm>
            <a:prstGeom prst="straightConnector1">
              <a:avLst/>
            </a:prstGeom>
            <a:noFill/>
            <a:ln w="28575">
              <a:solidFill>
                <a:srgbClr val="CCB400"/>
              </a:solidFill>
              <a:round/>
            </a:ln>
          </p:spPr>
        </p:cxnSp>
        <p:pic>
          <p:nvPicPr>
            <p:cNvPr id="37" name="Picture 861"/>
            <p:cNvPicPr>
              <a:picLocks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>
            <a:xfrm>
              <a:off x="5585647" y="4281777"/>
              <a:ext cx="531812" cy="319088"/>
            </a:xfrm>
            <a:prstGeom prst="rect">
              <a:avLst/>
            </a:prstGeom>
            <a:noFill/>
            <a:ln w="9525">
              <a:noFill/>
              <a:miter/>
            </a:ln>
          </p:spPr>
        </p:pic>
        <p:sp>
          <p:nvSpPr>
            <p:cNvPr id="38" name="직사각형 37"/>
            <p:cNvSpPr/>
            <p:nvPr/>
          </p:nvSpPr>
          <p:spPr>
            <a:xfrm>
              <a:off x="4472559" y="4405602"/>
              <a:ext cx="142875" cy="71438"/>
            </a:xfrm>
            <a:prstGeom prst="rect">
              <a:avLst/>
            </a:prstGeom>
            <a:gradFill rotWithShape="1">
              <a:gsLst>
                <a:gs pos="0">
                  <a:srgbClr val="D16349">
                    <a:tint val="65000"/>
                    <a:satMod val="270000"/>
                  </a:srgbClr>
                </a:gs>
                <a:gs pos="25000">
                  <a:srgbClr val="D16349">
                    <a:tint val="60000"/>
                    <a:satMod val="300000"/>
                  </a:srgbClr>
                </a:gs>
                <a:gs pos="100000">
                  <a:srgbClr val="D16349">
                    <a:tint val="29000"/>
                    <a:satMod val="40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D16349">
                  <a:satMod val="150000"/>
                </a:srgbClr>
              </a:solidFill>
              <a:prstDash val="solid"/>
            </a:ln>
            <a:effectLst>
              <a:outerShdw blurRad="65500" dist="38100" dir="5400000" rotWithShape="0">
                <a:srgbClr val="000000">
                  <a:alpha val="40000"/>
                </a:srgbClr>
              </a:outerShdw>
            </a:effectLst>
          </p:spPr>
          <p:txBody>
            <a:bodyPr anchor="ctr"/>
            <a:lstStyle/>
            <a:p>
              <a:pPr algn="ctr"/>
              <a:endParaRPr lang="ko-KR" altLang="en-US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endParaRPr>
            </a:p>
          </p:txBody>
        </p:sp>
        <p:sp>
          <p:nvSpPr>
            <p:cNvPr id="39" name="Text Box 18"/>
            <p:cNvSpPr txBox="1">
              <a:spLocks noChangeArrowheads="1"/>
            </p:cNvSpPr>
            <p:nvPr/>
          </p:nvSpPr>
          <p:spPr>
            <a:xfrm>
              <a:off x="4468801" y="4476011"/>
              <a:ext cx="765902" cy="217625"/>
            </a:xfrm>
            <a:prstGeom prst="rect">
              <a:avLst/>
            </a:prstGeom>
            <a:noFill/>
            <a:ln w="12700" algn="ctr">
              <a:noFill/>
              <a:miter/>
            </a:ln>
            <a:effectLst/>
          </p:spPr>
          <p:txBody>
            <a:bodyPr wrap="square" lIns="90000" tIns="46800" rIns="90000" bIns="46800">
              <a:spAutoFit/>
            </a:bodyPr>
            <a:lstStyle/>
            <a:p>
              <a:pPr algn="ctr" latinLnBrk="0">
                <a:spcBef>
                  <a:spcPct val="50000"/>
                </a:spcBef>
              </a:pPr>
              <a:r>
                <a:rPr lang="en-US" altLang="ko-KR" sz="800" dirty="0" smtClean="0">
                  <a:solidFill>
                    <a:srgbClr val="000000"/>
                  </a:solidFill>
                  <a:latin typeface="HY헤드라인M" pitchFamily="18" charset="-127"/>
                  <a:ea typeface="HY헤드라인M" pitchFamily="18" charset="-127"/>
                </a:rPr>
                <a:t>Mirroring</a:t>
              </a:r>
            </a:p>
          </p:txBody>
        </p:sp>
        <p:grpSp>
          <p:nvGrpSpPr>
            <p:cNvPr id="40" name="Group 857"/>
            <p:cNvGrpSpPr/>
            <p:nvPr/>
          </p:nvGrpSpPr>
          <p:grpSpPr>
            <a:xfrm>
              <a:off x="2287910" y="4207959"/>
              <a:ext cx="1357312" cy="466725"/>
              <a:chOff x="2653" y="2040"/>
              <a:chExt cx="683" cy="316"/>
            </a:xfrm>
          </p:grpSpPr>
          <p:sp>
            <p:nvSpPr>
              <p:cNvPr id="49" name="Cloud"/>
              <p:cNvSpPr>
                <a:spLocks noChangeAspect="1" noEditPoints="1" noChangeArrowheads="1"/>
              </p:cNvSpPr>
              <p:nvPr/>
            </p:nvSpPr>
            <p:spPr>
              <a:xfrm>
                <a:off x="2675" y="2040"/>
                <a:ext cx="633" cy="316"/>
              </a:xfrm>
              <a:custGeom>
                <a:avLst/>
                <a:gdLst>
                  <a:gd name="T0" fmla="*/ 67 w 21600"/>
                  <a:gd name="T1" fmla="*/ 10800 h 21600"/>
                  <a:gd name="T2" fmla="*/ 10800 w 21600"/>
                  <a:gd name="T3" fmla="*/ 21577 h 21600"/>
                  <a:gd name="T4" fmla="*/ 21582 w 21600"/>
                  <a:gd name="T5" fmla="*/ 10800 h 21600"/>
                  <a:gd name="T6" fmla="*/ 10800 w 21600"/>
                  <a:gd name="T7" fmla="*/ 1235 h 21600"/>
                  <a:gd name="T8" fmla="*/ 2977 w 21600"/>
                  <a:gd name="T9" fmla="*/ 3262 h 21600"/>
                  <a:gd name="T10" fmla="*/ 17087 w 21600"/>
                  <a:gd name="T11" fmla="*/ 17337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 extrusionOk="0">
                    <a:moveTo>
                      <a:pt x="1949" y="7180"/>
                    </a:moveTo>
                    <a:cubicBezTo>
                      <a:pt x="841" y="7336"/>
                      <a:pt x="0" y="8613"/>
                      <a:pt x="0" y="10137"/>
                    </a:cubicBezTo>
                    <a:cubicBezTo>
                      <a:pt x="-1" y="11192"/>
                      <a:pt x="409" y="12169"/>
                      <a:pt x="1074" y="12702"/>
                    </a:cubicBezTo>
                    <a:lnTo>
                      <a:pt x="1063" y="12668"/>
                    </a:lnTo>
                    <a:cubicBezTo>
                      <a:pt x="685" y="13217"/>
                      <a:pt x="475" y="13940"/>
                      <a:pt x="475" y="14690"/>
                    </a:cubicBezTo>
                    <a:cubicBezTo>
                      <a:pt x="475" y="16325"/>
                      <a:pt x="1451" y="17650"/>
                      <a:pt x="2655" y="17650"/>
                    </a:cubicBezTo>
                    <a:cubicBezTo>
                      <a:pt x="2739" y="17650"/>
                      <a:pt x="2824" y="17643"/>
                      <a:pt x="2909" y="17629"/>
                    </a:cubicBezTo>
                    <a:lnTo>
                      <a:pt x="2897" y="17649"/>
                    </a:lnTo>
                    <a:cubicBezTo>
                      <a:pt x="3585" y="19288"/>
                      <a:pt x="4863" y="20300"/>
                      <a:pt x="6247" y="20300"/>
                    </a:cubicBezTo>
                    <a:cubicBezTo>
                      <a:pt x="6947" y="20299"/>
                      <a:pt x="7635" y="20039"/>
                      <a:pt x="8235" y="19546"/>
                    </a:cubicBezTo>
                    <a:lnTo>
                      <a:pt x="8229" y="19550"/>
                    </a:lnTo>
                    <a:cubicBezTo>
                      <a:pt x="8855" y="20829"/>
                      <a:pt x="9908" y="21597"/>
                      <a:pt x="11036" y="21597"/>
                    </a:cubicBezTo>
                    <a:cubicBezTo>
                      <a:pt x="12523" y="21596"/>
                      <a:pt x="13836" y="20267"/>
                      <a:pt x="14267" y="18324"/>
                    </a:cubicBezTo>
                    <a:lnTo>
                      <a:pt x="14270" y="18350"/>
                    </a:lnTo>
                    <a:cubicBezTo>
                      <a:pt x="14730" y="18740"/>
                      <a:pt x="15260" y="18947"/>
                      <a:pt x="15802" y="18947"/>
                    </a:cubicBezTo>
                    <a:cubicBezTo>
                      <a:pt x="17390" y="18946"/>
                      <a:pt x="18682" y="17205"/>
                      <a:pt x="18694" y="15045"/>
                    </a:cubicBezTo>
                    <a:lnTo>
                      <a:pt x="18689" y="15035"/>
                    </a:lnTo>
                    <a:cubicBezTo>
                      <a:pt x="20357" y="14710"/>
                      <a:pt x="21597" y="12765"/>
                      <a:pt x="21597" y="10472"/>
                    </a:cubicBezTo>
                    <a:cubicBezTo>
                      <a:pt x="21597" y="9456"/>
                      <a:pt x="21350" y="8469"/>
                      <a:pt x="20896" y="7663"/>
                    </a:cubicBezTo>
                    <a:lnTo>
                      <a:pt x="20889" y="7661"/>
                    </a:lnTo>
                    <a:cubicBezTo>
                      <a:pt x="21031" y="7208"/>
                      <a:pt x="21105" y="6721"/>
                      <a:pt x="21105" y="6228"/>
                    </a:cubicBezTo>
                    <a:cubicBezTo>
                      <a:pt x="21105" y="4588"/>
                      <a:pt x="20299" y="3150"/>
                      <a:pt x="19139" y="2719"/>
                    </a:cubicBezTo>
                    <a:lnTo>
                      <a:pt x="19148" y="2712"/>
                    </a:lnTo>
                    <a:cubicBezTo>
                      <a:pt x="18940" y="1142"/>
                      <a:pt x="17933" y="0"/>
                      <a:pt x="16758" y="0"/>
                    </a:cubicBezTo>
                    <a:cubicBezTo>
                      <a:pt x="16044" y="-1"/>
                      <a:pt x="15367" y="426"/>
                      <a:pt x="14905" y="1165"/>
                    </a:cubicBezTo>
                    <a:lnTo>
                      <a:pt x="14909" y="1170"/>
                    </a:lnTo>
                    <a:cubicBezTo>
                      <a:pt x="14497" y="432"/>
                      <a:pt x="13855" y="0"/>
                      <a:pt x="13174" y="0"/>
                    </a:cubicBezTo>
                    <a:cubicBezTo>
                      <a:pt x="12347" y="-1"/>
                      <a:pt x="11590" y="637"/>
                      <a:pt x="11221" y="1645"/>
                    </a:cubicBezTo>
                    <a:lnTo>
                      <a:pt x="11229" y="1694"/>
                    </a:lnTo>
                    <a:cubicBezTo>
                      <a:pt x="10730" y="1024"/>
                      <a:pt x="10058" y="650"/>
                      <a:pt x="9358" y="650"/>
                    </a:cubicBezTo>
                    <a:cubicBezTo>
                      <a:pt x="8372" y="649"/>
                      <a:pt x="7466" y="1391"/>
                      <a:pt x="7003" y="2578"/>
                    </a:cubicBezTo>
                    <a:lnTo>
                      <a:pt x="6995" y="2602"/>
                    </a:lnTo>
                    <a:cubicBezTo>
                      <a:pt x="6477" y="2189"/>
                      <a:pt x="5888" y="1972"/>
                      <a:pt x="5288" y="1972"/>
                    </a:cubicBezTo>
                    <a:cubicBezTo>
                      <a:pt x="3423" y="1972"/>
                      <a:pt x="1912" y="4029"/>
                      <a:pt x="1912" y="6567"/>
                    </a:cubicBezTo>
                    <a:cubicBezTo>
                      <a:pt x="1911" y="6774"/>
                      <a:pt x="1922" y="6981"/>
                      <a:pt x="1942" y="7186"/>
                    </a:cubicBezTo>
                    <a:close/>
                  </a:path>
                  <a:path w="21600" h="21600" fill="none" extrusionOk="0">
                    <a:moveTo>
                      <a:pt x="1074" y="12702"/>
                    </a:moveTo>
                    <a:cubicBezTo>
                      <a:pt x="1407" y="12969"/>
                      <a:pt x="1786" y="13110"/>
                      <a:pt x="2172" y="13110"/>
                    </a:cubicBezTo>
                    <a:cubicBezTo>
                      <a:pt x="2228" y="13109"/>
                      <a:pt x="2285" y="13107"/>
                      <a:pt x="2341" y="13101"/>
                    </a:cubicBezTo>
                  </a:path>
                  <a:path w="21600" h="21600" fill="none" extrusionOk="0">
                    <a:moveTo>
                      <a:pt x="2909" y="17629"/>
                    </a:moveTo>
                    <a:cubicBezTo>
                      <a:pt x="3099" y="17599"/>
                      <a:pt x="3285" y="17535"/>
                      <a:pt x="3463" y="17439"/>
                    </a:cubicBezTo>
                  </a:path>
                  <a:path w="21600" h="21600" fill="none" extrusionOk="0">
                    <a:moveTo>
                      <a:pt x="7895" y="18680"/>
                    </a:moveTo>
                    <a:cubicBezTo>
                      <a:pt x="7983" y="18985"/>
                      <a:pt x="8095" y="19277"/>
                      <a:pt x="8229" y="19550"/>
                    </a:cubicBezTo>
                  </a:path>
                  <a:path w="21600" h="21600" fill="none" extrusionOk="0">
                    <a:moveTo>
                      <a:pt x="14267" y="18324"/>
                    </a:moveTo>
                    <a:cubicBezTo>
                      <a:pt x="14336" y="18013"/>
                      <a:pt x="14380" y="17693"/>
                      <a:pt x="14400" y="17370"/>
                    </a:cubicBezTo>
                  </a:path>
                  <a:path w="21600" h="21600" fill="none" extrusionOk="0">
                    <a:moveTo>
                      <a:pt x="18694" y="15045"/>
                    </a:moveTo>
                    <a:cubicBezTo>
                      <a:pt x="18694" y="15034"/>
                      <a:pt x="18695" y="15024"/>
                      <a:pt x="18695" y="15013"/>
                    </a:cubicBezTo>
                    <a:cubicBezTo>
                      <a:pt x="18695" y="13508"/>
                      <a:pt x="18063" y="12136"/>
                      <a:pt x="17069" y="11477"/>
                    </a:cubicBezTo>
                  </a:path>
                  <a:path w="21600" h="21600" fill="none" extrusionOk="0">
                    <a:moveTo>
                      <a:pt x="20165" y="8999"/>
                    </a:moveTo>
                    <a:cubicBezTo>
                      <a:pt x="20479" y="8635"/>
                      <a:pt x="20726" y="8177"/>
                      <a:pt x="20889" y="7661"/>
                    </a:cubicBezTo>
                  </a:path>
                  <a:path w="21600" h="21600" fill="none" extrusionOk="0">
                    <a:moveTo>
                      <a:pt x="19186" y="3344"/>
                    </a:moveTo>
                    <a:cubicBezTo>
                      <a:pt x="19186" y="3328"/>
                      <a:pt x="19187" y="3313"/>
                      <a:pt x="19187" y="3297"/>
                    </a:cubicBezTo>
                    <a:cubicBezTo>
                      <a:pt x="19187" y="3101"/>
                      <a:pt x="19174" y="2905"/>
                      <a:pt x="19148" y="2712"/>
                    </a:cubicBezTo>
                  </a:path>
                  <a:path w="21600" h="21600" fill="none" extrusionOk="0">
                    <a:moveTo>
                      <a:pt x="14905" y="1165"/>
                    </a:moveTo>
                    <a:cubicBezTo>
                      <a:pt x="14754" y="1408"/>
                      <a:pt x="14629" y="1679"/>
                      <a:pt x="14535" y="1971"/>
                    </a:cubicBezTo>
                  </a:path>
                  <a:path w="21600" h="21600" fill="none" extrusionOk="0">
                    <a:moveTo>
                      <a:pt x="11221" y="1645"/>
                    </a:moveTo>
                    <a:cubicBezTo>
                      <a:pt x="11140" y="1866"/>
                      <a:pt x="11080" y="2099"/>
                      <a:pt x="11041" y="2340"/>
                    </a:cubicBezTo>
                  </a:path>
                  <a:path w="21600" h="21600" fill="none" extrusionOk="0">
                    <a:moveTo>
                      <a:pt x="7645" y="3276"/>
                    </a:moveTo>
                    <a:cubicBezTo>
                      <a:pt x="7449" y="3016"/>
                      <a:pt x="7231" y="2790"/>
                      <a:pt x="6995" y="2602"/>
                    </a:cubicBezTo>
                  </a:path>
                  <a:path w="21600" h="21600" fill="none" extrusionOk="0">
                    <a:moveTo>
                      <a:pt x="1942" y="7186"/>
                    </a:moveTo>
                    <a:cubicBezTo>
                      <a:pt x="1966" y="7426"/>
                      <a:pt x="2004" y="7663"/>
                      <a:pt x="2056" y="7895"/>
                    </a:cubicBezTo>
                  </a:path>
                </a:pathLst>
              </a:custGeom>
              <a:solidFill>
                <a:srgbClr val="3366FF">
                  <a:alpha val="85000"/>
                </a:srgbClr>
              </a:solidFill>
              <a:ln w="9525">
                <a:noFill/>
                <a:miter/>
              </a:ln>
              <a:effectLst>
                <a:outerShdw dist="35921" dir="2700000" algn="ctr" rotWithShape="0">
                  <a:srgbClr val="C5D1D7"/>
                </a:outerShdw>
              </a:effectLst>
            </p:spPr>
            <p:txBody>
              <a:bodyPr/>
              <a:lstStyle/>
              <a:p>
                <a:endParaRPr lang="ko-KR" altLang="en-US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</a:endParaRPr>
              </a:p>
            </p:txBody>
          </p:sp>
          <p:sp>
            <p:nvSpPr>
              <p:cNvPr id="50" name="Text Box 859"/>
              <p:cNvSpPr txBox="1">
                <a:spLocks noChangeArrowheads="1"/>
              </p:cNvSpPr>
              <p:nvPr/>
            </p:nvSpPr>
            <p:spPr>
              <a:xfrm>
                <a:off x="2653" y="2143"/>
                <a:ext cx="683" cy="115"/>
              </a:xfrm>
              <a:prstGeom prst="rect">
                <a:avLst/>
              </a:prstGeom>
              <a:noFill/>
              <a:ln w="9525">
                <a:noFill/>
                <a:miter/>
              </a:ln>
            </p:spPr>
            <p:txBody>
              <a:bodyPr>
                <a:spAutoFit/>
              </a:bodyPr>
              <a:lstStyle/>
              <a:p>
                <a:pPr algn="ctr" latinLnBrk="0">
                  <a:lnSpc>
                    <a:spcPct val="50000"/>
                  </a:lnSpc>
                  <a:spcBef>
                    <a:spcPct val="50000"/>
                  </a:spcBef>
                </a:pPr>
                <a:r>
                  <a:rPr lang="en-US" altLang="ko-KR" dirty="0">
                    <a:solidFill>
                      <a:srgbClr val="FFFFFF"/>
                    </a:solidFill>
                    <a:latin typeface="HY헤드라인M" pitchFamily="18" charset="-127"/>
                    <a:ea typeface="HY헤드라인M" pitchFamily="18" charset="-127"/>
                  </a:rPr>
                  <a:t>Internet</a:t>
                </a:r>
              </a:p>
            </p:txBody>
          </p:sp>
        </p:grpSp>
        <p:cxnSp>
          <p:nvCxnSpPr>
            <p:cNvPr id="41" name="직선 화살표 연결선 40"/>
            <p:cNvCxnSpPr>
              <a:stCxn id="38" idx="2"/>
            </p:cNvCxnSpPr>
            <p:nvPr/>
          </p:nvCxnSpPr>
          <p:spPr>
            <a:xfrm>
              <a:off x="4543997" y="4477040"/>
              <a:ext cx="2704" cy="563428"/>
            </a:xfrm>
            <a:prstGeom prst="straightConnector1">
              <a:avLst/>
            </a:prstGeom>
            <a:noFill/>
            <a:ln w="28575" cap="flat" cmpd="sng" algn="ctr">
              <a:solidFill>
                <a:srgbClr val="CCB400"/>
              </a:solidFill>
              <a:prstDash val="solid"/>
              <a:tailEnd type="triangle"/>
            </a:ln>
            <a:effectLst/>
          </p:spPr>
        </p:cxnSp>
        <p:sp>
          <p:nvSpPr>
            <p:cNvPr id="42" name="TextBox 53"/>
            <p:cNvSpPr txBox="1">
              <a:spLocks noChangeArrowheads="1"/>
            </p:cNvSpPr>
            <p:nvPr/>
          </p:nvSpPr>
          <p:spPr>
            <a:xfrm>
              <a:off x="4508620" y="4724633"/>
              <a:ext cx="700376" cy="246221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mtClean="0">
                  <a:solidFill>
                    <a:srgbClr val="000000"/>
                  </a:solidFill>
                  <a:ea typeface="HY헤드라인M"/>
                </a:rPr>
                <a:t>트래픽</a:t>
              </a:r>
              <a:endParaRPr lang="en-US" altLang="ko-KR" dirty="0">
                <a:solidFill>
                  <a:srgbClr val="000000"/>
                </a:solidFill>
                <a:ea typeface="HY헤드라인M"/>
              </a:endParaRPr>
            </a:p>
          </p:txBody>
        </p:sp>
        <p:pic>
          <p:nvPicPr>
            <p:cNvPr id="43" name="Picture 92" descr="C:\Documents and Settings\이창용\Local Settings\Temporary Internet Files\Content.IE5\OHMB85UF\MCj0434874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75724" y="4724633"/>
              <a:ext cx="500110" cy="479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92" descr="C:\Documents and Settings\이창용\Local Settings\Temporary Internet Files\Content.IE5\OHMB85UF\MCj0434874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75724" y="4211164"/>
              <a:ext cx="500110" cy="479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92" descr="C:\Documents and Settings\이창용\Local Settings\Temporary Internet Files\Content.IE5\OHMB85UF\MCj04348740000[1]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875724" y="3697695"/>
              <a:ext cx="500110" cy="4793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TextBox 53"/>
            <p:cNvSpPr txBox="1">
              <a:spLocks noChangeArrowheads="1"/>
            </p:cNvSpPr>
            <p:nvPr/>
          </p:nvSpPr>
          <p:spPr>
            <a:xfrm>
              <a:off x="2541494" y="3870285"/>
              <a:ext cx="838219" cy="261610"/>
            </a:xfrm>
            <a:prstGeom prst="rect">
              <a:avLst/>
            </a:prstGeom>
            <a:noFill/>
            <a:ln w="9525">
              <a:noFill/>
              <a:miter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100" dirty="0" smtClean="0">
                  <a:solidFill>
                    <a:srgbClr val="000000"/>
                  </a:solidFill>
                  <a:ea typeface="HY헤드라인M"/>
                </a:rPr>
                <a:t>[</a:t>
              </a:r>
              <a:r>
                <a:rPr lang="ko-KR" altLang="en-US" sz="1100" dirty="0" err="1" smtClean="0">
                  <a:solidFill>
                    <a:srgbClr val="000000"/>
                  </a:solidFill>
                  <a:ea typeface="HY헤드라인M"/>
                </a:rPr>
                <a:t>외부망</a:t>
              </a:r>
              <a:r>
                <a:rPr lang="en-US" altLang="ko-KR" sz="1100" dirty="0" smtClean="0">
                  <a:solidFill>
                    <a:srgbClr val="000000"/>
                  </a:solidFill>
                  <a:ea typeface="HY헤드라인M"/>
                </a:rPr>
                <a:t>]</a:t>
              </a:r>
              <a:endParaRPr lang="en-US" altLang="ko-KR" sz="1100" dirty="0">
                <a:solidFill>
                  <a:srgbClr val="000000"/>
                </a:solidFill>
                <a:ea typeface="HY헤드라인M"/>
              </a:endParaRPr>
            </a:p>
          </p:txBody>
        </p:sp>
        <p:sp>
          <p:nvSpPr>
            <p:cNvPr id="47" name="모서리가 둥근 직사각형 46"/>
            <p:cNvSpPr/>
            <p:nvPr/>
          </p:nvSpPr>
          <p:spPr>
            <a:xfrm>
              <a:off x="3787913" y="4952662"/>
              <a:ext cx="1512168" cy="575443"/>
            </a:xfrm>
            <a:prstGeom prst="round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0" b="98592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5527" y="5045018"/>
              <a:ext cx="1008112" cy="405498"/>
            </a:xfrm>
            <a:prstGeom prst="rect">
              <a:avLst/>
            </a:prstGeom>
          </p:spPr>
        </p:pic>
      </p:grpSp>
      <p:grpSp>
        <p:nvGrpSpPr>
          <p:cNvPr id="51" name="그룹 50"/>
          <p:cNvGrpSpPr/>
          <p:nvPr/>
        </p:nvGrpSpPr>
        <p:grpSpPr>
          <a:xfrm>
            <a:off x="5240238" y="3429000"/>
            <a:ext cx="4084894" cy="2661528"/>
            <a:chOff x="5748522" y="170190"/>
            <a:chExt cx="4966131" cy="5223994"/>
          </a:xfrm>
        </p:grpSpPr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1803" y="2475192"/>
              <a:ext cx="552134" cy="282645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64969" y="3306937"/>
              <a:ext cx="383243" cy="338964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0374" y="170190"/>
              <a:ext cx="2178263" cy="1163828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82778" y="2442221"/>
              <a:ext cx="1162050" cy="348203"/>
            </a:xfrm>
            <a:prstGeom prst="rect">
              <a:avLst/>
            </a:prstGeom>
          </p:spPr>
        </p:pic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938741" y="4493529"/>
              <a:ext cx="644624" cy="558674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07499" y="4493529"/>
              <a:ext cx="644624" cy="558674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835185" y="4496899"/>
              <a:ext cx="644624" cy="558674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806619" y="4494279"/>
              <a:ext cx="644624" cy="558674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720867" y="4493529"/>
              <a:ext cx="644624" cy="558674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03605" y="3558552"/>
              <a:ext cx="267950" cy="521944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9403605" y="3000407"/>
              <a:ext cx="267950" cy="521944"/>
            </a:xfrm>
            <a:prstGeom prst="rect">
              <a:avLst/>
            </a:prstGeom>
          </p:spPr>
        </p:pic>
        <p:cxnSp>
          <p:nvCxnSpPr>
            <p:cNvPr id="63" name="직선 연결선 62"/>
            <p:cNvCxnSpPr>
              <a:stCxn id="52" idx="2"/>
              <a:endCxn id="53" idx="0"/>
            </p:cNvCxnSpPr>
            <p:nvPr/>
          </p:nvCxnSpPr>
          <p:spPr>
            <a:xfrm flipH="1">
              <a:off x="8156591" y="2757837"/>
              <a:ext cx="1279" cy="549100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직선 연결선 63"/>
            <p:cNvCxnSpPr>
              <a:stCxn id="55" idx="3"/>
              <a:endCxn id="52" idx="1"/>
            </p:cNvCxnSpPr>
            <p:nvPr/>
          </p:nvCxnSpPr>
          <p:spPr>
            <a:xfrm>
              <a:off x="7344828" y="2616323"/>
              <a:ext cx="536975" cy="192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꺾인 연결선 68"/>
            <p:cNvCxnSpPr>
              <a:stCxn id="53" idx="3"/>
              <a:endCxn id="62" idx="1"/>
            </p:cNvCxnSpPr>
            <p:nvPr/>
          </p:nvCxnSpPr>
          <p:spPr>
            <a:xfrm flipV="1">
              <a:off x="8348212" y="3261379"/>
              <a:ext cx="1055393" cy="215040"/>
            </a:xfrm>
            <a:prstGeom prst="bentConnector3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꺾인 연결선 70"/>
            <p:cNvCxnSpPr>
              <a:stCxn id="53" idx="3"/>
              <a:endCxn id="61" idx="1"/>
            </p:cNvCxnSpPr>
            <p:nvPr/>
          </p:nvCxnSpPr>
          <p:spPr>
            <a:xfrm>
              <a:off x="8348212" y="3476419"/>
              <a:ext cx="1055393" cy="343105"/>
            </a:xfrm>
            <a:prstGeom prst="bentConnector3">
              <a:avLst/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꺾인 연결선 75"/>
            <p:cNvCxnSpPr>
              <a:stCxn id="53" idx="2"/>
              <a:endCxn id="56" idx="0"/>
            </p:cNvCxnSpPr>
            <p:nvPr/>
          </p:nvCxnSpPr>
          <p:spPr>
            <a:xfrm rot="5400000">
              <a:off x="6785008" y="3121946"/>
              <a:ext cx="847628" cy="189553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꺾인 연결선 78"/>
            <p:cNvCxnSpPr>
              <a:stCxn id="53" idx="2"/>
              <a:endCxn id="57" idx="0"/>
            </p:cNvCxnSpPr>
            <p:nvPr/>
          </p:nvCxnSpPr>
          <p:spPr>
            <a:xfrm rot="5400000">
              <a:off x="7269387" y="3606325"/>
              <a:ext cx="847628" cy="926780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꺾인 연결선 79"/>
            <p:cNvCxnSpPr>
              <a:stCxn id="53" idx="2"/>
              <a:endCxn id="58" idx="0"/>
            </p:cNvCxnSpPr>
            <p:nvPr/>
          </p:nvCxnSpPr>
          <p:spPr>
            <a:xfrm rot="16200000" flipH="1">
              <a:off x="7731545" y="4070947"/>
              <a:ext cx="850998" cy="906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꺾인 연결선 81"/>
            <p:cNvCxnSpPr>
              <a:stCxn id="53" idx="2"/>
              <a:endCxn id="59" idx="0"/>
            </p:cNvCxnSpPr>
            <p:nvPr/>
          </p:nvCxnSpPr>
          <p:spPr>
            <a:xfrm rot="16200000" flipH="1">
              <a:off x="8218572" y="3583920"/>
              <a:ext cx="848378" cy="972340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꺾인 연결선 82"/>
            <p:cNvCxnSpPr>
              <a:stCxn id="53" idx="2"/>
              <a:endCxn id="60" idx="0"/>
            </p:cNvCxnSpPr>
            <p:nvPr/>
          </p:nvCxnSpPr>
          <p:spPr>
            <a:xfrm rot="16200000" flipH="1">
              <a:off x="8676071" y="3126421"/>
              <a:ext cx="847628" cy="1886588"/>
            </a:xfrm>
            <a:prstGeom prst="bentConnector3">
              <a:avLst>
                <a:gd name="adj1" fmla="val 50000"/>
              </a:avLst>
            </a:prstGeom>
            <a:ln w="25400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7344827" y="211452"/>
              <a:ext cx="1581144" cy="6689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HY강B" panose="02030600000101010101" pitchFamily="18" charset="-127"/>
                  <a:ea typeface="HY강B" panose="02030600000101010101" pitchFamily="18" charset="-127"/>
                </a:rPr>
                <a:t>Internet</a:t>
              </a:r>
              <a:endPara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HY강B" panose="02030600000101010101" pitchFamily="18" charset="-127"/>
                <a:ea typeface="HY강B" panose="02030600000101010101" pitchFamily="18" charset="-127"/>
              </a:endParaRP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8340329" y="2444295"/>
              <a:ext cx="1063277" cy="334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prstClr val="black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Gateway</a:t>
              </a:r>
              <a:endParaRPr lang="ko-KR" altLang="en-US" sz="900" dirty="0">
                <a:solidFill>
                  <a:prstClr val="black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5943375" y="1944034"/>
              <a:ext cx="1553051" cy="5797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00" smtClean="0">
                  <a:solidFill>
                    <a:srgbClr val="C00000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네트워크 이상탐지 시스템</a:t>
              </a:r>
              <a:endParaRPr lang="ko-KR" altLang="en-US" sz="1000" dirty="0">
                <a:solidFill>
                  <a:srgbClr val="C00000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9537580" y="3400180"/>
              <a:ext cx="7922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prstClr val="black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Server</a:t>
              </a:r>
              <a:endParaRPr lang="ko-KR" altLang="en-US" sz="900" dirty="0">
                <a:solidFill>
                  <a:prstClr val="black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9155841" y="1779783"/>
              <a:ext cx="15588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 smtClean="0">
                  <a:solidFill>
                    <a:srgbClr val="0B02BE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조직 내부</a:t>
              </a:r>
              <a:endParaRPr lang="ko-KR" altLang="en-US" sz="1200" dirty="0">
                <a:solidFill>
                  <a:srgbClr val="0B02BE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7766974" y="5052203"/>
              <a:ext cx="79227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prstClr val="black"/>
                  </a:solidFill>
                  <a:latin typeface="휴먼엑스포" panose="02030504000101010101" pitchFamily="18" charset="-127"/>
                  <a:ea typeface="휴먼엑스포" panose="02030504000101010101" pitchFamily="18" charset="-127"/>
                </a:rPr>
                <a:t>PC</a:t>
              </a:r>
              <a:endParaRPr lang="ko-KR" altLang="en-US" sz="900" dirty="0">
                <a:solidFill>
                  <a:prstClr val="black"/>
                </a:solidFill>
                <a:latin typeface="휴먼엑스포" panose="02030504000101010101" pitchFamily="18" charset="-127"/>
                <a:ea typeface="휴먼엑스포" panose="02030504000101010101" pitchFamily="18" charset="-127"/>
              </a:endParaRPr>
            </a:p>
          </p:txBody>
        </p:sp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579275" y="2864976"/>
              <a:ext cx="1157189" cy="293438"/>
            </a:xfrm>
            <a:prstGeom prst="rect">
              <a:avLst/>
            </a:prstGeom>
          </p:spPr>
        </p:pic>
        <p:cxnSp>
          <p:nvCxnSpPr>
            <p:cNvPr id="100" name="직선 연결선 99"/>
            <p:cNvCxnSpPr>
              <a:stCxn id="93" idx="2"/>
              <a:endCxn id="52" idx="0"/>
            </p:cNvCxnSpPr>
            <p:nvPr/>
          </p:nvCxnSpPr>
          <p:spPr>
            <a:xfrm>
              <a:off x="8135400" y="880430"/>
              <a:ext cx="22470" cy="1594763"/>
            </a:xfrm>
            <a:prstGeom prst="line">
              <a:avLst/>
            </a:prstGeom>
            <a:ln w="317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3198" y="860143"/>
              <a:ext cx="1249344" cy="726967"/>
            </a:xfrm>
            <a:prstGeom prst="rect">
              <a:avLst/>
            </a:prstGeom>
          </p:spPr>
        </p:pic>
        <p:sp>
          <p:nvSpPr>
            <p:cNvPr id="102" name="모서리가 둥근 직사각형 101"/>
            <p:cNvSpPr/>
            <p:nvPr/>
          </p:nvSpPr>
          <p:spPr>
            <a:xfrm>
              <a:off x="5748522" y="1687030"/>
              <a:ext cx="4829175" cy="3707154"/>
            </a:xfrm>
            <a:prstGeom prst="roundRect">
              <a:avLst>
                <a:gd name="adj" fmla="val 2740"/>
              </a:avLst>
            </a:prstGeom>
            <a:solidFill>
              <a:schemeClr val="accent1">
                <a:lumMod val="60000"/>
                <a:lumOff val="40000"/>
                <a:alpha val="30000"/>
              </a:schemeClr>
            </a:solidFill>
            <a:ln w="19050">
              <a:noFill/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03" name="직사각형 102"/>
          <p:cNvSpPr/>
          <p:nvPr/>
        </p:nvSpPr>
        <p:spPr>
          <a:xfrm>
            <a:off x="5253969" y="6116946"/>
            <a:ext cx="4071163" cy="2661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100" kern="0" dirty="0" smtClean="0">
                <a:solidFill>
                  <a:srgbClr val="000000"/>
                </a:solidFill>
                <a:ea typeface="HY헤드라인M"/>
              </a:rPr>
              <a:t>&lt; </a:t>
            </a:r>
            <a:r>
              <a:rPr kumimoji="0" lang="ko-KR" altLang="en-US" sz="1100" kern="0" dirty="0" smtClean="0">
                <a:solidFill>
                  <a:srgbClr val="000000"/>
                </a:solidFill>
                <a:ea typeface="HY헤드라인M"/>
              </a:rPr>
              <a:t>조직 내부 적용 단일 솔루션 모델 </a:t>
            </a:r>
            <a:r>
              <a:rPr kumimoji="0" lang="en-US" altLang="ko-KR" sz="1100" kern="0" dirty="0" smtClean="0">
                <a:solidFill>
                  <a:srgbClr val="000000"/>
                </a:solidFill>
                <a:ea typeface="HY헤드라인M"/>
              </a:rPr>
              <a:t>&gt;</a:t>
            </a:r>
            <a:endParaRPr kumimoji="0" lang="ko-KR" altLang="en-US" sz="1100" kern="0" dirty="0" smtClean="0">
              <a:solidFill>
                <a:srgbClr val="000000"/>
              </a:solidFill>
              <a:ea typeface="HY헤드라인M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487710" y="6115903"/>
            <a:ext cx="4071163" cy="2661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ko-KR" sz="1100" kern="0" dirty="0" smtClean="0">
                <a:solidFill>
                  <a:srgbClr val="000000"/>
                </a:solidFill>
                <a:ea typeface="HY헤드라인M"/>
              </a:rPr>
              <a:t>&lt; </a:t>
            </a:r>
            <a:r>
              <a:rPr kumimoji="0" lang="ko-KR" altLang="en-US" sz="1100" kern="0" dirty="0" smtClean="0">
                <a:solidFill>
                  <a:srgbClr val="000000"/>
                </a:solidFill>
                <a:ea typeface="HY헤드라인M"/>
              </a:rPr>
              <a:t>상용 네트워크 장비 </a:t>
            </a:r>
            <a:r>
              <a:rPr kumimoji="0" lang="ko-KR" altLang="en-US" sz="1100" kern="0" dirty="0" err="1" smtClean="0">
                <a:solidFill>
                  <a:srgbClr val="000000"/>
                </a:solidFill>
                <a:ea typeface="HY헤드라인M"/>
              </a:rPr>
              <a:t>미러링을</a:t>
            </a:r>
            <a:r>
              <a:rPr kumimoji="0" lang="ko-KR" altLang="en-US" sz="1100" kern="0" dirty="0" smtClean="0">
                <a:solidFill>
                  <a:srgbClr val="000000"/>
                </a:solidFill>
                <a:ea typeface="HY헤드라인M"/>
              </a:rPr>
              <a:t> 통한 </a:t>
            </a:r>
            <a:r>
              <a:rPr kumimoji="0" lang="en-US" altLang="ko-KR" sz="1100" kern="0" dirty="0" smtClean="0">
                <a:solidFill>
                  <a:srgbClr val="000000"/>
                </a:solidFill>
                <a:ea typeface="HY헤드라인M"/>
              </a:rPr>
              <a:t>Deploy </a:t>
            </a:r>
            <a:r>
              <a:rPr kumimoji="0" lang="ko-KR" altLang="en-US" sz="1100" kern="0" dirty="0" smtClean="0">
                <a:solidFill>
                  <a:srgbClr val="000000"/>
                </a:solidFill>
                <a:ea typeface="HY헤드라인M"/>
              </a:rPr>
              <a:t>개념도</a:t>
            </a:r>
            <a:r>
              <a:rPr kumimoji="0" lang="en-US" altLang="ko-KR" sz="1100" kern="0" dirty="0" smtClean="0">
                <a:solidFill>
                  <a:srgbClr val="000000"/>
                </a:solidFill>
                <a:ea typeface="HY헤드라인M"/>
              </a:rPr>
              <a:t>&gt;</a:t>
            </a:r>
            <a:endParaRPr kumimoji="0" lang="ko-KR" altLang="en-US" sz="1100" kern="0" dirty="0" smtClean="0">
              <a:solidFill>
                <a:srgbClr val="000000"/>
              </a:solidFill>
              <a:ea typeface="HY헤드라인M"/>
            </a:endParaRPr>
          </a:p>
        </p:txBody>
      </p:sp>
      <p:sp>
        <p:nvSpPr>
          <p:cNvPr id="65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2. 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네트워크 기반 </a:t>
            </a: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APT 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공격 탐지기술</a:t>
            </a:r>
            <a:r>
              <a:rPr lang="en-US" altLang="ko-KR" sz="2000" b="1" kern="0" dirty="0" smtClean="0">
                <a:solidFill>
                  <a:srgbClr val="FFFFFF"/>
                </a:solidFill>
                <a:ea typeface="HY헤드라인M"/>
              </a:rPr>
              <a:t> – </a:t>
            </a:r>
            <a:r>
              <a:rPr lang="ko-KR" altLang="en-US" sz="2000" b="1" kern="0" smtClean="0">
                <a:solidFill>
                  <a:srgbClr val="FFFFFF"/>
                </a:solidFill>
                <a:ea typeface="HY헤드라인M"/>
              </a:rPr>
              <a:t>활용방안</a:t>
            </a:r>
            <a:endParaRPr lang="en-US" altLang="ko-KR" sz="1800" kern="0" dirty="0">
              <a:solidFill>
                <a:srgbClr val="FFFFFF"/>
              </a:solidFill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2740090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19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3. </a:t>
            </a:r>
            <a:r>
              <a:rPr lang="ko-KR" altLang="en-US" sz="2400" b="1" kern="0" dirty="0" err="1" smtClean="0">
                <a:solidFill>
                  <a:srgbClr val="FFFFFF"/>
                </a:solidFill>
                <a:ea typeface="HY헤드라인M"/>
              </a:rPr>
              <a:t>이메일</a:t>
            </a:r>
            <a:r>
              <a:rPr lang="ko-KR" altLang="en-US" sz="2400" b="1" kern="0" dirty="0" smtClean="0">
                <a:solidFill>
                  <a:srgbClr val="FFFFFF"/>
                </a:solidFill>
                <a:ea typeface="HY헤드라인M"/>
              </a:rPr>
              <a:t> 기반 공격</a:t>
            </a: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IP </a:t>
            </a:r>
            <a:r>
              <a:rPr lang="ko-KR" altLang="en-US" sz="2400" b="1" kern="0" dirty="0" smtClean="0">
                <a:solidFill>
                  <a:srgbClr val="FFFFFF"/>
                </a:solidFill>
                <a:ea typeface="HY헤드라인M"/>
              </a:rPr>
              <a:t>탐지기술</a:t>
            </a:r>
            <a:r>
              <a:rPr lang="ko-KR" altLang="en-US" sz="2000" b="1" kern="0" dirty="0" smtClean="0">
                <a:solidFill>
                  <a:srgbClr val="FFFFFF"/>
                </a:solidFill>
                <a:ea typeface="HY헤드라인M"/>
              </a:rPr>
              <a:t> </a:t>
            </a:r>
            <a:r>
              <a:rPr kumimoji="0" lang="en-US" altLang="ko-KR" sz="2000" b="1" kern="0" dirty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kumimoji="0" lang="ko-KR" altLang="en-US" sz="2000" b="1" kern="0" dirty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기술개발 필요성</a:t>
            </a:r>
            <a:endParaRPr lang="en-US" altLang="ko-KR" sz="2400" kern="0" dirty="0">
              <a:solidFill>
                <a:srgbClr val="FFFFFF"/>
              </a:solidFill>
              <a:ea typeface="HY헤드라인M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66" y="4141152"/>
            <a:ext cx="1350251" cy="9675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2234" y="4238306"/>
            <a:ext cx="3025757" cy="1936492"/>
          </a:xfrm>
          <a:prstGeom prst="rect">
            <a:avLst/>
          </a:prstGeom>
        </p:spPr>
      </p:pic>
      <p:pic>
        <p:nvPicPr>
          <p:cNvPr id="7" name="Picture 132" descr="앙마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76290" y="4802670"/>
            <a:ext cx="189461" cy="15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32" descr="앙마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28690" y="4955070"/>
            <a:ext cx="189461" cy="15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32" descr="앙마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63029" y="4896252"/>
            <a:ext cx="189461" cy="15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132" descr="앙마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56083" y="4944043"/>
            <a:ext cx="189461" cy="15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32" descr="앙마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553440" y="4657525"/>
            <a:ext cx="189461" cy="15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32" descr="앙마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730594" y="4734038"/>
            <a:ext cx="189461" cy="15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132" descr="앙마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69807" y="4819739"/>
            <a:ext cx="189461" cy="15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32" descr="앙마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819325" y="4581012"/>
            <a:ext cx="189461" cy="15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32" descr="앙마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904482" y="4743226"/>
            <a:ext cx="189461" cy="15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32" descr="앙마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913503" y="5477685"/>
            <a:ext cx="189461" cy="15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32" descr="앙마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986829" y="5252047"/>
            <a:ext cx="189461" cy="15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32" descr="앙마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08677" y="5390280"/>
            <a:ext cx="189461" cy="15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132" descr="앙마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77880" y="4802670"/>
            <a:ext cx="189461" cy="15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132" descr="앙마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923883" y="4590200"/>
            <a:ext cx="189461" cy="15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132" descr="앙마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250182" y="5281809"/>
            <a:ext cx="189461" cy="15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32" descr="앙마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300430" y="5468497"/>
            <a:ext cx="189461" cy="15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132" descr="앙마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337785" y="5671951"/>
            <a:ext cx="189461" cy="15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132" descr="앙마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389161" y="5315471"/>
            <a:ext cx="189461" cy="153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8" name="직선 연결선 27"/>
          <p:cNvCxnSpPr>
            <a:stCxn id="13" idx="0"/>
            <a:endCxn id="6" idx="0"/>
          </p:cNvCxnSpPr>
          <p:nvPr/>
        </p:nvCxnSpPr>
        <p:spPr>
          <a:xfrm flipV="1">
            <a:off x="6950814" y="4238306"/>
            <a:ext cx="1234299" cy="70573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</a:ln>
          <a:effectLst/>
        </p:spPr>
      </p:cxnSp>
      <p:cxnSp>
        <p:nvCxnSpPr>
          <p:cNvPr id="29" name="직선 연결선 28"/>
          <p:cNvCxnSpPr>
            <a:stCxn id="12" idx="0"/>
            <a:endCxn id="6" idx="0"/>
          </p:cNvCxnSpPr>
          <p:nvPr/>
        </p:nvCxnSpPr>
        <p:spPr>
          <a:xfrm flipV="1">
            <a:off x="7157760" y="4238306"/>
            <a:ext cx="1027353" cy="657946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</a:ln>
          <a:effectLst/>
        </p:spPr>
      </p:cxnSp>
      <p:cxnSp>
        <p:nvCxnSpPr>
          <p:cNvPr id="30" name="직선 연결선 29"/>
          <p:cNvCxnSpPr>
            <a:stCxn id="7" idx="0"/>
            <a:endCxn id="6" idx="0"/>
          </p:cNvCxnSpPr>
          <p:nvPr/>
        </p:nvCxnSpPr>
        <p:spPr>
          <a:xfrm flipV="1">
            <a:off x="7271021" y="4238306"/>
            <a:ext cx="914092" cy="564364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</a:ln>
          <a:effectLst/>
        </p:spPr>
      </p:cxnSp>
      <p:cxnSp>
        <p:nvCxnSpPr>
          <p:cNvPr id="31" name="직선 연결선 30"/>
          <p:cNvCxnSpPr>
            <a:stCxn id="8" idx="0"/>
            <a:endCxn id="6" idx="0"/>
          </p:cNvCxnSpPr>
          <p:nvPr/>
        </p:nvCxnSpPr>
        <p:spPr>
          <a:xfrm flipV="1">
            <a:off x="7423421" y="4238306"/>
            <a:ext cx="761692" cy="716764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</a:ln>
          <a:effectLst/>
        </p:spPr>
      </p:cxnSp>
      <p:cxnSp>
        <p:nvCxnSpPr>
          <p:cNvPr id="32" name="직선 연결선 31"/>
          <p:cNvCxnSpPr>
            <a:stCxn id="20" idx="0"/>
            <a:endCxn id="6" idx="0"/>
          </p:cNvCxnSpPr>
          <p:nvPr/>
        </p:nvCxnSpPr>
        <p:spPr>
          <a:xfrm flipV="1">
            <a:off x="7081560" y="4238306"/>
            <a:ext cx="1103553" cy="1013741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</a:ln>
          <a:effectLst/>
        </p:spPr>
      </p:cxnSp>
      <p:cxnSp>
        <p:nvCxnSpPr>
          <p:cNvPr id="33" name="직선 연결선 32"/>
          <p:cNvCxnSpPr>
            <a:stCxn id="21" idx="0"/>
            <a:endCxn id="6" idx="0"/>
          </p:cNvCxnSpPr>
          <p:nvPr/>
        </p:nvCxnSpPr>
        <p:spPr>
          <a:xfrm flipV="1">
            <a:off x="7103408" y="4238306"/>
            <a:ext cx="1081705" cy="1151974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</a:ln>
          <a:effectLst/>
        </p:spPr>
      </p:cxnSp>
      <p:cxnSp>
        <p:nvCxnSpPr>
          <p:cNvPr id="34" name="직선 연결선 33"/>
          <p:cNvCxnSpPr>
            <a:stCxn id="19" idx="0"/>
            <a:endCxn id="6" idx="0"/>
          </p:cNvCxnSpPr>
          <p:nvPr/>
        </p:nvCxnSpPr>
        <p:spPr>
          <a:xfrm flipV="1">
            <a:off x="8008234" y="4238306"/>
            <a:ext cx="176879" cy="1239379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</a:ln>
          <a:effectLst/>
        </p:spPr>
      </p:cxnSp>
      <p:cxnSp>
        <p:nvCxnSpPr>
          <p:cNvPr id="35" name="직선 연결선 34"/>
          <p:cNvCxnSpPr>
            <a:stCxn id="16" idx="0"/>
            <a:endCxn id="6" idx="0"/>
          </p:cNvCxnSpPr>
          <p:nvPr/>
        </p:nvCxnSpPr>
        <p:spPr>
          <a:xfrm flipV="1">
            <a:off x="7964538" y="4238306"/>
            <a:ext cx="220575" cy="581433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</a:ln>
          <a:effectLst/>
        </p:spPr>
      </p:cxnSp>
      <p:cxnSp>
        <p:nvCxnSpPr>
          <p:cNvPr id="36" name="직선 연결선 35"/>
          <p:cNvCxnSpPr>
            <a:stCxn id="17" idx="0"/>
            <a:endCxn id="6" idx="0"/>
          </p:cNvCxnSpPr>
          <p:nvPr/>
        </p:nvCxnSpPr>
        <p:spPr>
          <a:xfrm flipV="1">
            <a:off x="7914056" y="4238306"/>
            <a:ext cx="271057" cy="342706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</a:ln>
          <a:effectLst/>
        </p:spPr>
      </p:cxnSp>
      <p:cxnSp>
        <p:nvCxnSpPr>
          <p:cNvPr id="37" name="직선 연결선 36"/>
          <p:cNvCxnSpPr>
            <a:stCxn id="15" idx="3"/>
            <a:endCxn id="6" idx="0"/>
          </p:cNvCxnSpPr>
          <p:nvPr/>
        </p:nvCxnSpPr>
        <p:spPr>
          <a:xfrm flipV="1">
            <a:off x="7920055" y="4238306"/>
            <a:ext cx="265058" cy="57224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</a:ln>
          <a:effectLst/>
        </p:spPr>
      </p:cxnSp>
      <p:cxnSp>
        <p:nvCxnSpPr>
          <p:cNvPr id="38" name="직선 연결선 37"/>
          <p:cNvCxnSpPr>
            <a:stCxn id="23" idx="0"/>
            <a:endCxn id="6" idx="0"/>
          </p:cNvCxnSpPr>
          <p:nvPr/>
        </p:nvCxnSpPr>
        <p:spPr>
          <a:xfrm flipH="1" flipV="1">
            <a:off x="8185113" y="4238306"/>
            <a:ext cx="833501" cy="351894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</a:ln>
          <a:effectLst/>
        </p:spPr>
      </p:cxnSp>
      <p:cxnSp>
        <p:nvCxnSpPr>
          <p:cNvPr id="39" name="직선 연결선 38"/>
          <p:cNvCxnSpPr>
            <a:stCxn id="18" idx="0"/>
            <a:endCxn id="6" idx="0"/>
          </p:cNvCxnSpPr>
          <p:nvPr/>
        </p:nvCxnSpPr>
        <p:spPr>
          <a:xfrm flipH="1" flipV="1">
            <a:off x="8185113" y="4238306"/>
            <a:ext cx="814100" cy="504920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</a:ln>
          <a:effectLst/>
        </p:spPr>
      </p:cxnSp>
      <p:cxnSp>
        <p:nvCxnSpPr>
          <p:cNvPr id="40" name="직선 연결선 39"/>
          <p:cNvCxnSpPr>
            <a:stCxn id="22" idx="1"/>
            <a:endCxn id="6" idx="0"/>
          </p:cNvCxnSpPr>
          <p:nvPr/>
        </p:nvCxnSpPr>
        <p:spPr>
          <a:xfrm flipH="1" flipV="1">
            <a:off x="8185113" y="4238306"/>
            <a:ext cx="892767" cy="640877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</a:ln>
          <a:effectLst/>
        </p:spPr>
      </p:cxnSp>
      <p:cxnSp>
        <p:nvCxnSpPr>
          <p:cNvPr id="41" name="직선 연결선 40"/>
          <p:cNvCxnSpPr>
            <a:stCxn id="27" idx="0"/>
            <a:endCxn id="6" idx="0"/>
          </p:cNvCxnSpPr>
          <p:nvPr/>
        </p:nvCxnSpPr>
        <p:spPr>
          <a:xfrm flipH="1" flipV="1">
            <a:off x="8185113" y="4238306"/>
            <a:ext cx="1298779" cy="1077165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</a:ln>
          <a:effectLst/>
        </p:spPr>
      </p:cxnSp>
      <p:cxnSp>
        <p:nvCxnSpPr>
          <p:cNvPr id="42" name="직선 연결선 41"/>
          <p:cNvCxnSpPr>
            <a:stCxn id="24" idx="0"/>
            <a:endCxn id="6" idx="0"/>
          </p:cNvCxnSpPr>
          <p:nvPr/>
        </p:nvCxnSpPr>
        <p:spPr>
          <a:xfrm flipH="1" flipV="1">
            <a:off x="8185113" y="4238306"/>
            <a:ext cx="1159800" cy="1043503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</a:ln>
          <a:effectLst/>
        </p:spPr>
      </p:cxnSp>
      <p:cxnSp>
        <p:nvCxnSpPr>
          <p:cNvPr id="43" name="직선 연결선 42"/>
          <p:cNvCxnSpPr>
            <a:stCxn id="25" idx="0"/>
            <a:endCxn id="6" idx="0"/>
          </p:cNvCxnSpPr>
          <p:nvPr/>
        </p:nvCxnSpPr>
        <p:spPr>
          <a:xfrm flipH="1" flipV="1">
            <a:off x="8185113" y="4238306"/>
            <a:ext cx="1210048" cy="1230191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</a:ln>
          <a:effectLst/>
        </p:spPr>
      </p:cxnSp>
      <p:cxnSp>
        <p:nvCxnSpPr>
          <p:cNvPr id="44" name="직선 연결선 43"/>
          <p:cNvCxnSpPr>
            <a:stCxn id="26" idx="2"/>
            <a:endCxn id="6" idx="0"/>
          </p:cNvCxnSpPr>
          <p:nvPr/>
        </p:nvCxnSpPr>
        <p:spPr>
          <a:xfrm flipH="1" flipV="1">
            <a:off x="8185113" y="4238306"/>
            <a:ext cx="1247403" cy="1586671"/>
          </a:xfrm>
          <a:prstGeom prst="line">
            <a:avLst/>
          </a:prstGeom>
          <a:noFill/>
          <a:ln w="9525" cap="flat" cmpd="sng" algn="ctr">
            <a:solidFill>
              <a:srgbClr val="FF0000"/>
            </a:solidFill>
            <a:prstDash val="sysDot"/>
            <a:round/>
          </a:ln>
          <a:effectLst/>
        </p:spPr>
      </p:cxnSp>
      <p:pic>
        <p:nvPicPr>
          <p:cNvPr id="45" name="Picture 46" descr="Funny Guy2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032831" y="3954386"/>
            <a:ext cx="367506" cy="358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6" name="그림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9494" y="3954386"/>
            <a:ext cx="3393308" cy="2220412"/>
          </a:xfrm>
          <a:prstGeom prst="rect">
            <a:avLst/>
          </a:prstGeom>
        </p:spPr>
      </p:pic>
      <p:sp>
        <p:nvSpPr>
          <p:cNvPr id="47" name="직사각형 46"/>
          <p:cNvSpPr/>
          <p:nvPr/>
        </p:nvSpPr>
        <p:spPr>
          <a:xfrm>
            <a:off x="3811015" y="6176700"/>
            <a:ext cx="2170266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&lt; </a:t>
            </a:r>
            <a:r>
              <a:rPr lang="ko-KR" altLang="en-US" sz="1050" dirty="0" err="1" smtClean="0">
                <a:solidFill>
                  <a:srgbClr val="000000"/>
                </a:solidFill>
                <a:ea typeface="HY헤드라인M"/>
              </a:rPr>
              <a:t>스팸메일</a:t>
            </a:r>
            <a:r>
              <a:rPr lang="ko-KR" altLang="en-US" sz="1050" dirty="0" smtClean="0">
                <a:solidFill>
                  <a:srgbClr val="000000"/>
                </a:solidFill>
                <a:ea typeface="HY헤드라인M"/>
              </a:rPr>
              <a:t> 분석</a:t>
            </a: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 </a:t>
            </a:r>
            <a:r>
              <a:rPr lang="ko-KR" altLang="en-US" sz="1050" dirty="0" smtClean="0">
                <a:solidFill>
                  <a:srgbClr val="000000"/>
                </a:solidFill>
                <a:ea typeface="HY헤드라인M"/>
              </a:rPr>
              <a:t>결과 </a:t>
            </a: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&gt;</a:t>
            </a:r>
            <a:endParaRPr lang="ko-KR" altLang="en-US" sz="1050" dirty="0">
              <a:solidFill>
                <a:srgbClr val="000000"/>
              </a:solidFill>
              <a:ea typeface="HY헤드라인M"/>
            </a:endParaRP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984" y="4169090"/>
            <a:ext cx="1964850" cy="2005708"/>
          </a:xfrm>
          <a:prstGeom prst="rect">
            <a:avLst/>
          </a:prstGeom>
        </p:spPr>
      </p:pic>
      <p:sp>
        <p:nvSpPr>
          <p:cNvPr id="49" name="직사각형 48"/>
          <p:cNvSpPr/>
          <p:nvPr/>
        </p:nvSpPr>
        <p:spPr>
          <a:xfrm>
            <a:off x="7157759" y="6176700"/>
            <a:ext cx="2281884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&lt; </a:t>
            </a:r>
            <a:r>
              <a:rPr lang="ko-KR" altLang="en-US" sz="1050" dirty="0" smtClean="0">
                <a:solidFill>
                  <a:srgbClr val="000000"/>
                </a:solidFill>
                <a:ea typeface="HY헤드라인M"/>
              </a:rPr>
              <a:t>공격자의 </a:t>
            </a:r>
            <a:r>
              <a:rPr lang="ko-KR" altLang="en-US" sz="1050" dirty="0" err="1">
                <a:solidFill>
                  <a:srgbClr val="000000"/>
                </a:solidFill>
                <a:ea typeface="HY헤드라인M"/>
              </a:rPr>
              <a:t>좀비</a:t>
            </a:r>
            <a:r>
              <a:rPr lang="en-US" altLang="ko-KR" sz="1050" dirty="0">
                <a:solidFill>
                  <a:srgbClr val="000000"/>
                </a:solidFill>
                <a:ea typeface="HY헤드라인M"/>
              </a:rPr>
              <a:t>IP pool </a:t>
            </a:r>
            <a:r>
              <a:rPr lang="ko-KR" altLang="en-US" sz="1050" dirty="0" smtClean="0">
                <a:solidFill>
                  <a:srgbClr val="000000"/>
                </a:solidFill>
                <a:ea typeface="HY헤드라인M"/>
              </a:rPr>
              <a:t>운영현황 </a:t>
            </a: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&gt;</a:t>
            </a:r>
            <a:endParaRPr lang="ko-KR" altLang="en-US" sz="1050" dirty="0">
              <a:solidFill>
                <a:srgbClr val="000000"/>
              </a:solidFill>
              <a:ea typeface="HY헤드라인M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0780" y="3861048"/>
            <a:ext cx="2473871" cy="291285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50780" y="4895778"/>
            <a:ext cx="1060822" cy="289813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2066" y="5405688"/>
            <a:ext cx="2204101" cy="769110"/>
          </a:xfrm>
          <a:prstGeom prst="rect">
            <a:avLst/>
          </a:prstGeom>
        </p:spPr>
      </p:pic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268102" y="6166512"/>
            <a:ext cx="280373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en-US" altLang="ko-KR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&lt; </a:t>
            </a:r>
            <a:r>
              <a:rPr lang="ko-KR" altLang="en-US" sz="1050" dirty="0" err="1" smtClean="0">
                <a:solidFill>
                  <a:srgbClr val="000000"/>
                </a:solidFill>
                <a:latin typeface="HY헤드라인M"/>
                <a:ea typeface="HY헤드라인M"/>
              </a:rPr>
              <a:t>좀비</a:t>
            </a:r>
            <a:r>
              <a:rPr lang="en-US" altLang="ko-KR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PC</a:t>
            </a:r>
            <a:r>
              <a:rPr lang="ko-KR" altLang="en-US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에 의한 </a:t>
            </a:r>
            <a:r>
              <a:rPr lang="ko-KR" altLang="en-US" sz="1050" dirty="0" err="1" smtClean="0">
                <a:solidFill>
                  <a:srgbClr val="000000"/>
                </a:solidFill>
                <a:latin typeface="HY헤드라인M"/>
                <a:ea typeface="HY헤드라인M"/>
              </a:rPr>
              <a:t>스팸메일</a:t>
            </a:r>
            <a:r>
              <a:rPr lang="ko-KR" altLang="en-US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 발송 관련 기사</a:t>
            </a:r>
            <a:r>
              <a:rPr lang="en-US" altLang="ko-KR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 &gt;</a:t>
            </a:r>
            <a:endParaRPr lang="en-US" altLang="ko-KR" sz="1050" dirty="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607" y="4449312"/>
            <a:ext cx="2428875" cy="200025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6" name="모서리가 둥근 직사각형 55"/>
          <p:cNvSpPr/>
          <p:nvPr/>
        </p:nvSpPr>
        <p:spPr>
          <a:xfrm>
            <a:off x="288766" y="853243"/>
            <a:ext cx="9295200" cy="2823758"/>
          </a:xfrm>
          <a:prstGeom prst="roundRect">
            <a:avLst>
              <a:gd name="adj" fmla="val 3797"/>
            </a:avLst>
          </a:prstGeom>
          <a:solidFill>
            <a:srgbClr val="F5FBEB"/>
          </a:solidFill>
          <a:ln w="25400" cap="flat" cmpd="sng" algn="ctr">
            <a:noFill/>
            <a:prstDash val="solid"/>
          </a:ln>
          <a:effectLst/>
        </p:spPr>
        <p:txBody>
          <a:bodyPr tIns="108000" bIns="0" anchor="t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marR="0" lvl="0" indent="-10160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 typeface="Wingdings"/>
              <a:buChar char="u"/>
              <a:tabLst/>
              <a:defRPr/>
            </a:pPr>
            <a:r>
              <a:rPr kumimoji="1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스팸메일의</a:t>
            </a:r>
            <a:r>
              <a:rPr kumimoji="1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대부분</a:t>
            </a:r>
            <a:r>
              <a:rPr kumimoji="1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이</a:t>
            </a:r>
            <a:r>
              <a:rPr kumimoji="1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악성코드에 감염된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좀비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PC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에서 </a:t>
            </a:r>
            <a:r>
              <a:rPr kumimoji="1" lang="ko-KR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발송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  <a:p>
            <a:pPr marL="101600" marR="0" lvl="0" indent="-10160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   -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합법적 광고메일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(10%)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을 제외한 거의 모든 </a:t>
            </a:r>
            <a:r>
              <a:rPr kumimoji="1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스팸메일이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</a:t>
            </a:r>
            <a:r>
              <a:rPr kumimoji="1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좀비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PC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에서 발송  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  <a:p>
            <a:pPr marL="101600" marR="0" lvl="0" indent="-10160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       </a:t>
            </a:r>
            <a:r>
              <a:rPr kumimoji="1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※ 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최근 </a:t>
            </a: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스마트폰을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감염시켜 </a:t>
            </a:r>
            <a:r>
              <a:rPr kumimoji="1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스팸메일을</a:t>
            </a:r>
            <a:r>
              <a:rPr kumimoji="1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발송하는 악성코드도 발견됨 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(</a:t>
            </a:r>
            <a:r>
              <a:rPr kumimoji="1" lang="en-US" altLang="ko-KR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Zdnet</a:t>
            </a:r>
            <a:r>
              <a:rPr kumimoji="1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, 2012.7)</a:t>
            </a:r>
          </a:p>
          <a:p>
            <a:pPr marL="101600" marR="0" lvl="0" indent="-10160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  <a:p>
            <a:pPr marL="101600" marR="0" lvl="0" indent="-10160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 typeface="Wingdings"/>
              <a:buChar char="u"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스팸메일 분석을 통해</a:t>
            </a:r>
            <a:r>
              <a:rPr kumimoji="1" lang="en-US" altLang="ko-KR" sz="1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, </a:t>
            </a:r>
            <a:r>
              <a:rPr kumimoji="1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상용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환경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에서 유통되는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대량의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좀비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PC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탐지</a:t>
            </a: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/</a:t>
            </a:r>
            <a:r>
              <a:rPr kumimoji="1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조치 </a:t>
            </a:r>
            <a:r>
              <a:rPr kumimoji="1" lang="ko-KR" altLang="en-US" sz="1800" b="0" i="0" u="none" strike="noStrike" kern="120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필요</a:t>
            </a:r>
            <a:endParaRPr kumimoji="1" lang="en-US" altLang="ko-KR" sz="1800" b="0" i="0" u="none" strike="noStrike" kern="1200" cap="none" spc="0" normalizeH="0" baseline="0" noProof="0" dirty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  <a:p>
            <a:pPr marL="101600" marR="0" lvl="0" indent="-10160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 typeface="Wingdings"/>
              <a:buChar char="u"/>
              <a:tabLst/>
              <a:defRPr/>
            </a:pPr>
            <a:endParaRPr kumimoji="1" lang="en-US" altLang="ko-KR" sz="9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  <a:p>
            <a:pPr marL="101600" marR="0" lvl="0" indent="-10160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 typeface="Wingdings"/>
              <a:buChar char="u"/>
              <a:tabLst/>
              <a:defRPr/>
            </a:pPr>
            <a:r>
              <a:rPr kumimoji="1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대규모 </a:t>
            </a:r>
            <a:r>
              <a:rPr kumimoji="1" lang="ko-KR" alt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봇넷그룹</a:t>
            </a:r>
            <a:r>
              <a:rPr kumimoji="1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및 주요 광고사이트 탐지 필요</a:t>
            </a:r>
            <a:endParaRPr kumimoji="1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  <a:p>
            <a:pPr marL="101600" marR="0" lvl="0" indent="-10160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    - </a:t>
            </a:r>
            <a:r>
              <a:rPr kumimoji="1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봇넷그룹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운영 패턴 분석 및 대규모 </a:t>
            </a:r>
            <a:r>
              <a:rPr kumimoji="1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좀비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IP pool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탐지 필요</a:t>
            </a:r>
            <a:endParaRPr kumimoji="1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  <a:p>
            <a:pPr marL="101600" marR="0" lvl="0" indent="-101600" algn="l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SzTx/>
              <a:buFontTx/>
              <a:buNone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    -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주요 </a:t>
            </a:r>
            <a:r>
              <a:rPr kumimoji="1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스팸광고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 사이트 탐지를 통해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, 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공격자 추적 기반 마련</a:t>
            </a:r>
          </a:p>
        </p:txBody>
      </p:sp>
    </p:spTree>
    <p:extLst>
      <p:ext uri="{BB962C8B-B14F-4D97-AF65-F5344CB8AC3E}">
        <p14:creationId xmlns:p14="http://schemas.microsoft.com/office/powerpoint/2010/main" val="146213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3352800" y="765175"/>
            <a:ext cx="6551613" cy="792163"/>
          </a:xfrm>
        </p:spPr>
        <p:txBody>
          <a:bodyPr/>
          <a:lstStyle/>
          <a:p>
            <a:pPr eaLnBrk="1" hangingPunct="1"/>
            <a:r>
              <a:rPr lang="ko-KR" altLang="en-US" sz="3200" dirty="0" smtClean="0">
                <a:latin typeface="HY헤드라인M" pitchFamily="18" charset="-127"/>
                <a:ea typeface="HY헤드라인M" pitchFamily="18" charset="-127"/>
              </a:rPr>
              <a:t>목            차</a:t>
            </a:r>
          </a:p>
        </p:txBody>
      </p:sp>
      <p:sp>
        <p:nvSpPr>
          <p:cNvPr id="88105" name="AutoShape 41"/>
          <p:cNvSpPr>
            <a:spLocks noChangeArrowheads="1"/>
          </p:cNvSpPr>
          <p:nvPr/>
        </p:nvSpPr>
        <p:spPr bwMode="ltGray">
          <a:xfrm rot="5400000">
            <a:off x="-2224087" y="1441453"/>
            <a:ext cx="4824412" cy="4770438"/>
          </a:xfrm>
          <a:custGeom>
            <a:avLst/>
            <a:gdLst>
              <a:gd name="T0" fmla="*/ 2412207 w 21600"/>
              <a:gd name="T1" fmla="*/ 0 h 21600"/>
              <a:gd name="T2" fmla="*/ 36183 w 21600"/>
              <a:gd name="T3" fmla="*/ 2349441 h 21600"/>
              <a:gd name="T4" fmla="*/ 2412207 w 21600"/>
              <a:gd name="T5" fmla="*/ 71115 h 21600"/>
              <a:gd name="T6" fmla="*/ 4788230 w 21600"/>
              <a:gd name="T7" fmla="*/ 2349441 h 21600"/>
              <a:gd name="T8" fmla="*/ 0 60000 65536"/>
              <a:gd name="T9" fmla="*/ 0 60000 65536"/>
              <a:gd name="T10" fmla="*/ 0 60000 65536"/>
              <a:gd name="T11" fmla="*/ 0 60000 65536"/>
              <a:gd name="T12" fmla="*/ 401 w 21600"/>
              <a:gd name="T13" fmla="*/ 0 h 21600"/>
              <a:gd name="T14" fmla="*/ 21199 w 21600"/>
              <a:gd name="T15" fmla="*/ 13628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1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-1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rgbClr val="EBEEF0"/>
              </a:gs>
              <a:gs pos="50000">
                <a:schemeClr val="bg2"/>
              </a:gs>
              <a:gs pos="100000">
                <a:srgbClr val="EBEEF0"/>
              </a:gs>
            </a:gsLst>
            <a:lin ang="0" scaled="1"/>
          </a:gradFill>
          <a:ln w="9525" algn="ctr">
            <a:noFill/>
            <a:miter lim="800000"/>
            <a:headEnd/>
            <a:tailEnd/>
          </a:ln>
        </p:spPr>
        <p:txBody>
          <a:bodyPr rot="10800000" vert="eaVert" wrap="none" anchor="ctr"/>
          <a:lstStyle/>
          <a:p>
            <a:pPr latinLnBrk="0">
              <a:defRPr/>
            </a:pPr>
            <a:endParaRPr kumimoji="0" lang="ko-KR" altLang="en-US" sz="1800">
              <a:solidFill>
                <a:srgbClr val="000000"/>
              </a:solidFill>
              <a:latin typeface="Arial" charset="0"/>
              <a:ea typeface="HY헤드라인M"/>
            </a:endParaRPr>
          </a:p>
        </p:txBody>
      </p:sp>
      <p:grpSp>
        <p:nvGrpSpPr>
          <p:cNvPr id="2" name="그룹 20"/>
          <p:cNvGrpSpPr>
            <a:grpSpLocks/>
          </p:cNvGrpSpPr>
          <p:nvPr/>
        </p:nvGrpSpPr>
        <p:grpSpPr bwMode="auto">
          <a:xfrm>
            <a:off x="1306221" y="2420888"/>
            <a:ext cx="7018875" cy="678694"/>
            <a:chOff x="807915" y="1196752"/>
            <a:chExt cx="7457454" cy="828675"/>
          </a:xfrm>
        </p:grpSpPr>
        <p:pic>
          <p:nvPicPr>
            <p:cNvPr id="37" name="Picture 4" descr="비스듬바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07915" y="1196752"/>
              <a:ext cx="7457454" cy="828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ext Box 5"/>
            <p:cNvSpPr txBox="1">
              <a:spLocks noChangeArrowheads="1"/>
            </p:cNvSpPr>
            <p:nvPr/>
          </p:nvSpPr>
          <p:spPr bwMode="auto">
            <a:xfrm>
              <a:off x="1460376" y="1284063"/>
              <a:ext cx="5776913" cy="5636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kumimoji="0" lang="en-US" altLang="ko-KR" sz="2400" b="1" dirty="0">
                  <a:solidFill>
                    <a:srgbClr val="000066"/>
                  </a:solidFill>
                  <a:latin typeface="HY울릉도M" pitchFamily="18" charset="-127"/>
                  <a:ea typeface="HY울릉도M" pitchFamily="18" charset="-127"/>
                </a:rPr>
                <a:t>1</a:t>
              </a:r>
              <a:r>
                <a:rPr kumimoji="0" lang="en-US" altLang="ko-KR" sz="2400" b="1" dirty="0" smtClean="0">
                  <a:solidFill>
                    <a:srgbClr val="000066"/>
                  </a:solidFill>
                  <a:latin typeface="HY울릉도M" pitchFamily="18" charset="-127"/>
                  <a:ea typeface="HY울릉도M" pitchFamily="18" charset="-127"/>
                </a:rPr>
                <a:t>. </a:t>
              </a:r>
              <a:r>
                <a:rPr kumimoji="0" lang="ko-KR" altLang="en-US" sz="2400" b="1" dirty="0" smtClean="0">
                  <a:solidFill>
                    <a:srgbClr val="000066"/>
                  </a:solidFill>
                  <a:latin typeface="HY울릉도M" pitchFamily="18" charset="-127"/>
                  <a:ea typeface="HY울릉도M" pitchFamily="18" charset="-127"/>
                </a:rPr>
                <a:t>악성코드 </a:t>
              </a:r>
              <a:r>
                <a:rPr kumimoji="0" lang="ko-KR" altLang="en-US" sz="2400" b="1" dirty="0" err="1" smtClean="0">
                  <a:solidFill>
                    <a:srgbClr val="000066"/>
                  </a:solidFill>
                  <a:latin typeface="HY울릉도M" pitchFamily="18" charset="-127"/>
                  <a:ea typeface="HY울릉도M" pitchFamily="18" charset="-127"/>
                </a:rPr>
                <a:t>프로파일링</a:t>
              </a:r>
              <a:r>
                <a:rPr kumimoji="0" lang="ko-KR" altLang="en-US" sz="2400" b="1" dirty="0" smtClean="0">
                  <a:solidFill>
                    <a:srgbClr val="000066"/>
                  </a:solidFill>
                  <a:latin typeface="HY울릉도M" pitchFamily="18" charset="-127"/>
                  <a:ea typeface="HY울릉도M" pitchFamily="18" charset="-127"/>
                </a:rPr>
                <a:t> 기술</a:t>
              </a:r>
            </a:p>
          </p:txBody>
        </p:sp>
      </p:grpSp>
      <p:grpSp>
        <p:nvGrpSpPr>
          <p:cNvPr id="3" name="그룹 26"/>
          <p:cNvGrpSpPr>
            <a:grpSpLocks/>
          </p:cNvGrpSpPr>
          <p:nvPr/>
        </p:nvGrpSpPr>
        <p:grpSpPr bwMode="auto">
          <a:xfrm>
            <a:off x="1306214" y="3398378"/>
            <a:ext cx="7018875" cy="678694"/>
            <a:chOff x="736477" y="3464421"/>
            <a:chExt cx="7384876" cy="828675"/>
          </a:xfrm>
        </p:grpSpPr>
        <p:pic>
          <p:nvPicPr>
            <p:cNvPr id="40" name="Picture 4" descr="비스듬바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6477" y="3464421"/>
              <a:ext cx="7384876" cy="828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1" name="Text Box 5"/>
            <p:cNvSpPr txBox="1">
              <a:spLocks noChangeArrowheads="1"/>
            </p:cNvSpPr>
            <p:nvPr/>
          </p:nvSpPr>
          <p:spPr bwMode="auto">
            <a:xfrm>
              <a:off x="1382595" y="3552024"/>
              <a:ext cx="6487539" cy="5636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0" lang="en-US" altLang="ko-KR" sz="2400" b="1" dirty="0" smtClean="0">
                  <a:solidFill>
                    <a:srgbClr val="000066"/>
                  </a:solidFill>
                  <a:latin typeface="HY울릉도M" pitchFamily="18" charset="-127"/>
                  <a:ea typeface="HY울릉도M" pitchFamily="18" charset="-127"/>
                </a:rPr>
                <a:t>2. </a:t>
              </a:r>
              <a:r>
                <a:rPr kumimoji="0" lang="ko-KR" altLang="en-US" sz="2400" b="1" smtClean="0">
                  <a:solidFill>
                    <a:srgbClr val="000066"/>
                  </a:solidFill>
                  <a:latin typeface="HY울릉도M" pitchFamily="18" charset="-127"/>
                  <a:ea typeface="HY울릉도M" pitchFamily="18" charset="-127"/>
                </a:rPr>
                <a:t>네트워크 기반 </a:t>
              </a:r>
              <a:r>
                <a:rPr kumimoji="0" lang="en-US" altLang="ko-KR" sz="2400" b="1" dirty="0" smtClean="0">
                  <a:solidFill>
                    <a:srgbClr val="000066"/>
                  </a:solidFill>
                  <a:latin typeface="HY울릉도M" pitchFamily="18" charset="-127"/>
                  <a:ea typeface="HY울릉도M" pitchFamily="18" charset="-127"/>
                </a:rPr>
                <a:t>APT </a:t>
              </a:r>
              <a:r>
                <a:rPr kumimoji="0" lang="ko-KR" altLang="en-US" sz="2400" b="1" smtClean="0">
                  <a:solidFill>
                    <a:srgbClr val="000066"/>
                  </a:solidFill>
                  <a:latin typeface="HY울릉도M" pitchFamily="18" charset="-127"/>
                  <a:ea typeface="HY울릉도M" pitchFamily="18" charset="-127"/>
                </a:rPr>
                <a:t>공격 탐지기술</a:t>
              </a:r>
              <a:endParaRPr kumimoji="0" lang="ko-KR" altLang="en-US" sz="2400" b="1" dirty="0" smtClean="0">
                <a:solidFill>
                  <a:srgbClr val="000066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</p:grpSp>
      <p:sp>
        <p:nvSpPr>
          <p:cNvPr id="17" name="Rectangle 2"/>
          <p:cNvSpPr txBox="1">
            <a:spLocks noChangeArrowheads="1"/>
          </p:cNvSpPr>
          <p:nvPr/>
        </p:nvSpPr>
        <p:spPr>
          <a:xfrm>
            <a:off x="1927871" y="1052736"/>
            <a:ext cx="6048672" cy="792088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kumimoji="0" lang="ko-KR" altLang="en-US" sz="320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rPr>
              <a:t>차</a:t>
            </a:r>
            <a:r>
              <a:rPr kumimoji="0" lang="ko-KR" altLang="en-US" sz="3200" smtClean="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rPr>
              <a:t>            </a:t>
            </a:r>
            <a:r>
              <a:rPr kumimoji="0" lang="ko-KR" altLang="en-US" sz="3200" dirty="0">
                <a:solidFill>
                  <a:sysClr val="windowText" lastClr="000000"/>
                </a:solidFill>
                <a:latin typeface="HY헤드라인M" pitchFamily="18" charset="-127"/>
                <a:ea typeface="HY헤드라인M" pitchFamily="18" charset="-127"/>
              </a:rPr>
              <a:t>례</a:t>
            </a:r>
            <a:endParaRPr kumimoji="0" lang="ko-KR" altLang="en-US" sz="3200" dirty="0" smtClean="0">
              <a:solidFill>
                <a:sysClr val="windowText" lastClr="00000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grpSp>
        <p:nvGrpSpPr>
          <p:cNvPr id="6" name="그룹 26"/>
          <p:cNvGrpSpPr>
            <a:grpSpLocks/>
          </p:cNvGrpSpPr>
          <p:nvPr/>
        </p:nvGrpSpPr>
        <p:grpSpPr bwMode="auto">
          <a:xfrm>
            <a:off x="1306214" y="4334482"/>
            <a:ext cx="7018875" cy="678694"/>
            <a:chOff x="736477" y="3464421"/>
            <a:chExt cx="7384876" cy="828675"/>
          </a:xfrm>
        </p:grpSpPr>
        <p:pic>
          <p:nvPicPr>
            <p:cNvPr id="19" name="Picture 4" descr="비스듬바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6477" y="3464421"/>
              <a:ext cx="7384876" cy="8286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2" name="Text Box 5"/>
            <p:cNvSpPr txBox="1">
              <a:spLocks noChangeArrowheads="1"/>
            </p:cNvSpPr>
            <p:nvPr/>
          </p:nvSpPr>
          <p:spPr bwMode="auto">
            <a:xfrm>
              <a:off x="1382594" y="3572605"/>
              <a:ext cx="6487539" cy="5636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kumimoji="0" lang="en-US" altLang="ko-KR" sz="2400" b="1" dirty="0" smtClean="0">
                  <a:solidFill>
                    <a:srgbClr val="000066"/>
                  </a:solidFill>
                  <a:latin typeface="HY울릉도M" pitchFamily="18" charset="-127"/>
                  <a:ea typeface="HY울릉도M" pitchFamily="18" charset="-127"/>
                </a:rPr>
                <a:t>3. </a:t>
              </a:r>
              <a:r>
                <a:rPr kumimoji="0" lang="ko-KR" altLang="en-US" sz="2400" b="1" smtClean="0">
                  <a:solidFill>
                    <a:srgbClr val="000066"/>
                  </a:solidFill>
                  <a:latin typeface="HY울릉도M" pitchFamily="18" charset="-127"/>
                  <a:ea typeface="HY울릉도M" pitchFamily="18" charset="-127"/>
                </a:rPr>
                <a:t>이메일 기반 공격</a:t>
              </a:r>
              <a:r>
                <a:rPr kumimoji="0" lang="en-US" altLang="ko-KR" sz="2400" b="1" dirty="0" smtClean="0">
                  <a:solidFill>
                    <a:srgbClr val="000066"/>
                  </a:solidFill>
                  <a:latin typeface="HY울릉도M" pitchFamily="18" charset="-127"/>
                  <a:ea typeface="HY울릉도M" pitchFamily="18" charset="-127"/>
                </a:rPr>
                <a:t>IP </a:t>
              </a:r>
              <a:r>
                <a:rPr kumimoji="0" lang="ko-KR" altLang="en-US" sz="2400" b="1" smtClean="0">
                  <a:solidFill>
                    <a:srgbClr val="000066"/>
                  </a:solidFill>
                  <a:latin typeface="HY울릉도M" pitchFamily="18" charset="-127"/>
                  <a:ea typeface="HY울릉도M" pitchFamily="18" charset="-127"/>
                </a:rPr>
                <a:t>탐지기술</a:t>
              </a:r>
              <a:endParaRPr kumimoji="0" lang="ko-KR" altLang="en-US" sz="2400" b="1" dirty="0" smtClean="0">
                <a:solidFill>
                  <a:srgbClr val="000066"/>
                </a:solidFill>
                <a:latin typeface="HY울릉도M" pitchFamily="18" charset="-127"/>
                <a:ea typeface="HY울릉도M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649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4"/>
          <p:cNvSpPr>
            <a:spLocks noChangeArrowheads="1"/>
          </p:cNvSpPr>
          <p:nvPr/>
        </p:nvSpPr>
        <p:spPr>
          <a:xfrm>
            <a:off x="355374" y="899864"/>
            <a:ext cx="9251350" cy="1679811"/>
          </a:xfrm>
          <a:prstGeom prst="roundRect">
            <a:avLst>
              <a:gd name="adj" fmla="val 1676"/>
            </a:avLst>
          </a:prstGeom>
          <a:solidFill>
            <a:srgbClr val="F5FBEB"/>
          </a:solidFill>
          <a:ln w="28575">
            <a:noFill/>
            <a:round/>
          </a:ln>
        </p:spPr>
        <p:txBody>
          <a:bodyPr lIns="144000" tIns="0" rIns="0" bIns="0" anchor="ctr"/>
          <a:lstStyle/>
          <a:p>
            <a:pPr marL="100800" indent="-100800">
              <a:lnSpc>
                <a:spcPct val="1500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800" smtClean="0">
                <a:solidFill>
                  <a:srgbClr val="000000"/>
                </a:solidFill>
                <a:ea typeface="HY헤드라인M" pitchFamily="18" charset="-127"/>
              </a:rPr>
              <a:t>발송</a:t>
            </a:r>
            <a:r>
              <a:rPr lang="en-US" altLang="ko-KR" sz="1800" smtClean="0">
                <a:solidFill>
                  <a:srgbClr val="000000"/>
                </a:solidFill>
                <a:ea typeface="HY헤드라인M" pitchFamily="18" charset="-127"/>
              </a:rPr>
              <a:t>/</a:t>
            </a:r>
            <a:r>
              <a:rPr lang="ko-KR" altLang="en-US" sz="1800" smtClean="0">
                <a:solidFill>
                  <a:srgbClr val="000000"/>
                </a:solidFill>
                <a:ea typeface="HY헤드라인M" pitchFamily="18" charset="-127"/>
              </a:rPr>
              <a:t>수신자</a:t>
            </a:r>
            <a:r>
              <a:rPr lang="en-US" altLang="ko-KR" sz="180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sz="1800" smtClean="0">
                <a:solidFill>
                  <a:srgbClr val="000000"/>
                </a:solidFill>
                <a:ea typeface="HY헤드라인M" pitchFamily="18" charset="-127"/>
              </a:rPr>
              <a:t>등 헤더</a:t>
            </a:r>
            <a:r>
              <a:rPr lang="en-US" altLang="ko-KR" sz="180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sz="1800" smtClean="0">
                <a:solidFill>
                  <a:srgbClr val="000000"/>
                </a:solidFill>
                <a:ea typeface="HY헤드라인M" pitchFamily="18" charset="-127"/>
              </a:rPr>
              <a:t>본문 등 </a:t>
            </a:r>
            <a:r>
              <a:rPr lang="ko-KR" altLang="en-US" sz="1800" smtClean="0">
                <a:solidFill>
                  <a:srgbClr val="0000FF"/>
                </a:solidFill>
                <a:ea typeface="HY헤드라인M" pitchFamily="18" charset="-127"/>
              </a:rPr>
              <a:t>이메일 파싱</a:t>
            </a:r>
            <a:r>
              <a:rPr lang="en-US" altLang="ko-KR" sz="1800" smtClean="0">
                <a:solidFill>
                  <a:srgbClr val="0000FF"/>
                </a:solidFill>
                <a:ea typeface="HY헤드라인M" pitchFamily="18" charset="-127"/>
              </a:rPr>
              <a:t>/</a:t>
            </a:r>
            <a:r>
              <a:rPr lang="ko-KR" altLang="en-US" sz="1800" smtClean="0">
                <a:solidFill>
                  <a:srgbClr val="0000FF"/>
                </a:solidFill>
                <a:ea typeface="HY헤드라인M" pitchFamily="18" charset="-127"/>
              </a:rPr>
              <a:t>저장</a:t>
            </a:r>
            <a:r>
              <a:rPr lang="ko-KR" altLang="en-US" sz="1800" smtClean="0">
                <a:ea typeface="HY헤드라인M" pitchFamily="18" charset="-127"/>
              </a:rPr>
              <a:t> 및 </a:t>
            </a:r>
            <a:r>
              <a:rPr lang="ko-KR" altLang="en-US" sz="1800" smtClean="0">
                <a:solidFill>
                  <a:srgbClr val="0000FF"/>
                </a:solidFill>
                <a:ea typeface="HY헤드라인M" pitchFamily="18" charset="-127"/>
              </a:rPr>
              <a:t>본문</a:t>
            </a:r>
            <a:r>
              <a:rPr lang="en-US" altLang="ko-KR" sz="1800" smtClean="0">
                <a:solidFill>
                  <a:srgbClr val="0000FF"/>
                </a:solidFill>
                <a:ea typeface="HY헤드라인M" pitchFamily="18" charset="-127"/>
              </a:rPr>
              <a:t>URL/</a:t>
            </a:r>
            <a:r>
              <a:rPr lang="ko-KR" altLang="en-US" sz="1800" smtClean="0">
                <a:solidFill>
                  <a:srgbClr val="0000FF"/>
                </a:solidFill>
                <a:ea typeface="HY헤드라인M" pitchFamily="18" charset="-127"/>
              </a:rPr>
              <a:t>첨부파일 추출</a:t>
            </a:r>
            <a:endParaRPr lang="en-US" altLang="ko-KR" sz="1800" smtClean="0">
              <a:solidFill>
                <a:srgbClr val="0000FF"/>
              </a:solidFill>
              <a:ea typeface="HY헤드라인M" pitchFamily="18" charset="-127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sz="300" smtClean="0">
              <a:solidFill>
                <a:srgbClr val="0000FF"/>
              </a:solidFill>
              <a:ea typeface="HY헤드라인M" pitchFamily="18" charset="-127"/>
            </a:endParaRPr>
          </a:p>
          <a:p>
            <a:pPr marL="100800" indent="-100800">
              <a:lnSpc>
                <a:spcPct val="1500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smtClean="0">
                <a:solidFill>
                  <a:prstClr val="black"/>
                </a:solidFill>
                <a:ea typeface="HY헤드라인M" pitchFamily="18" charset="-127"/>
              </a:rPr>
              <a:t> 이메일 헤더 분석을 통한 </a:t>
            </a:r>
            <a:r>
              <a:rPr lang="ko-KR" altLang="en-US" sz="1800" smtClean="0">
                <a:solidFill>
                  <a:srgbClr val="0000FF"/>
                </a:solidFill>
                <a:ea typeface="HY헤드라인M" pitchFamily="18" charset="-127"/>
              </a:rPr>
              <a:t>비정상 발송경로 및 공격의심 </a:t>
            </a:r>
            <a:r>
              <a:rPr lang="en-US" altLang="ko-KR" sz="1800" smtClean="0">
                <a:solidFill>
                  <a:srgbClr val="0000FF"/>
                </a:solidFill>
                <a:ea typeface="HY헤드라인M" pitchFamily="18" charset="-127"/>
              </a:rPr>
              <a:t>IP</a:t>
            </a:r>
            <a:r>
              <a:rPr lang="ko-KR" altLang="en-US" sz="1800" smtClean="0">
                <a:solidFill>
                  <a:srgbClr val="0000FF"/>
                </a:solidFill>
                <a:ea typeface="HY헤드라인M" pitchFamily="18" charset="-127"/>
              </a:rPr>
              <a:t> 탐지</a:t>
            </a:r>
            <a:endParaRPr lang="en-US" altLang="ko-KR" sz="1800" smtClean="0">
              <a:solidFill>
                <a:srgbClr val="0000FF"/>
              </a:solidFill>
              <a:ea typeface="HY헤드라인M" pitchFamily="18" charset="-127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endParaRPr lang="en-US" altLang="ko-KR" sz="300" smtClean="0">
              <a:solidFill>
                <a:srgbClr val="0000FF"/>
              </a:solidFill>
              <a:ea typeface="HY헤드라인M" pitchFamily="18" charset="-127"/>
            </a:endParaRPr>
          </a:p>
          <a:p>
            <a:pPr marL="100800" indent="-100800">
              <a:lnSpc>
                <a:spcPct val="150000"/>
              </a:lnSpc>
              <a:buClr>
                <a:srgbClr val="0070C0"/>
              </a:buClr>
              <a:buFont typeface="Wingdings"/>
              <a:buChar char="u"/>
            </a:pPr>
            <a:r>
              <a:rPr lang="en-US" altLang="ko-KR" sz="1800" smtClean="0">
                <a:solidFill>
                  <a:srgbClr val="0000FF"/>
                </a:solidFill>
                <a:ea typeface="HY헤드라인M" pitchFamily="18" charset="-127"/>
              </a:rPr>
              <a:t> </a:t>
            </a:r>
            <a:r>
              <a:rPr lang="ko-KR" altLang="en-US" sz="1800" smtClean="0">
                <a:solidFill>
                  <a:prstClr val="black"/>
                </a:solidFill>
                <a:ea typeface="HY헤드라인M" pitchFamily="18" charset="-127"/>
              </a:rPr>
              <a:t>제목</a:t>
            </a:r>
            <a:r>
              <a:rPr lang="en-US" altLang="ko-KR" sz="1800" smtClean="0">
                <a:solidFill>
                  <a:prstClr val="black"/>
                </a:solidFill>
                <a:ea typeface="HY헤드라인M" pitchFamily="18" charset="-127"/>
              </a:rPr>
              <a:t>, </a:t>
            </a:r>
            <a:r>
              <a:rPr lang="ko-KR" altLang="en-US" sz="1800" smtClean="0">
                <a:solidFill>
                  <a:prstClr val="black"/>
                </a:solidFill>
                <a:ea typeface="HY헤드라인M" pitchFamily="18" charset="-127"/>
              </a:rPr>
              <a:t>발송시간</a:t>
            </a:r>
            <a:r>
              <a:rPr lang="en-US" altLang="ko-KR" sz="1800" smtClean="0">
                <a:solidFill>
                  <a:prstClr val="black"/>
                </a:solidFill>
                <a:ea typeface="HY헤드라인M" pitchFamily="18" charset="-127"/>
              </a:rPr>
              <a:t>, </a:t>
            </a:r>
            <a:r>
              <a:rPr lang="ko-KR" altLang="en-US" sz="1800" smtClean="0">
                <a:solidFill>
                  <a:prstClr val="black"/>
                </a:solidFill>
                <a:ea typeface="HY헤드라인M" pitchFamily="18" charset="-127"/>
              </a:rPr>
              <a:t>첨부파일 해쉬 등 연관성 분석을 통한 </a:t>
            </a:r>
            <a:r>
              <a:rPr lang="ko-KR" altLang="en-US" sz="1800" smtClean="0">
                <a:solidFill>
                  <a:srgbClr val="0000FF"/>
                </a:solidFill>
                <a:ea typeface="HY헤드라인M" pitchFamily="18" charset="-127"/>
              </a:rPr>
              <a:t>유사 공격</a:t>
            </a:r>
            <a:r>
              <a:rPr lang="en-US" altLang="ko-KR" sz="1800" smtClean="0">
                <a:solidFill>
                  <a:srgbClr val="0000FF"/>
                </a:solidFill>
                <a:ea typeface="HY헤드라인M" pitchFamily="18" charset="-127"/>
              </a:rPr>
              <a:t>IP </a:t>
            </a:r>
            <a:r>
              <a:rPr lang="ko-KR" altLang="en-US" sz="1800" smtClean="0">
                <a:solidFill>
                  <a:srgbClr val="0000FF"/>
                </a:solidFill>
                <a:ea typeface="HY헤드라인M" pitchFamily="18" charset="-127"/>
              </a:rPr>
              <a:t>그룹 탐지</a:t>
            </a:r>
            <a:endParaRPr lang="ko-KR" altLang="en-US" sz="2400" spc="-50" dirty="0">
              <a:solidFill>
                <a:srgbClr val="0000F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20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4191" y="3412791"/>
            <a:ext cx="1699685" cy="2249620"/>
          </a:xfrm>
          <a:prstGeom prst="rect">
            <a:avLst/>
          </a:prstGeom>
          <a:ln>
            <a:solidFill>
              <a:srgbClr val="000000"/>
            </a:solidFill>
          </a:ln>
        </p:spPr>
      </p:pic>
      <p:sp>
        <p:nvSpPr>
          <p:cNvPr id="55" name="직사각형 54"/>
          <p:cNvSpPr/>
          <p:nvPr/>
        </p:nvSpPr>
        <p:spPr>
          <a:xfrm>
            <a:off x="381209" y="5154032"/>
            <a:ext cx="1230166" cy="38481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r>
              <a:rPr lang="en-US" altLang="ko-KR" sz="1200" dirty="0" smtClean="0">
                <a:solidFill>
                  <a:srgbClr val="000000"/>
                </a:solidFill>
                <a:latin typeface="굴림" pitchFamily="50" charset="-127"/>
                <a:ea typeface="HY헤드라인M"/>
              </a:rPr>
              <a:t>[</a:t>
            </a:r>
            <a:r>
              <a:rPr lang="ko-KR" altLang="en-US" sz="1200" dirty="0" err="1" smtClean="0">
                <a:solidFill>
                  <a:srgbClr val="000000"/>
                </a:solidFill>
                <a:latin typeface="굴림" pitchFamily="50" charset="-127"/>
                <a:ea typeface="HY헤드라인M"/>
              </a:rPr>
              <a:t>이메일</a:t>
            </a:r>
            <a:r>
              <a:rPr lang="ko-KR" altLang="en-US" sz="1200" dirty="0" smtClean="0">
                <a:solidFill>
                  <a:srgbClr val="000000"/>
                </a:solidFill>
                <a:latin typeface="굴림" pitchFamily="50" charset="-127"/>
                <a:ea typeface="HY헤드라인M"/>
              </a:rPr>
              <a:t> 유입</a:t>
            </a:r>
            <a:r>
              <a:rPr lang="en-US" altLang="ko-KR" sz="1200" dirty="0" smtClean="0">
                <a:solidFill>
                  <a:srgbClr val="000000"/>
                </a:solidFill>
                <a:latin typeface="굴림" pitchFamily="50" charset="-127"/>
                <a:ea typeface="HY헤드라인M"/>
              </a:rPr>
              <a:t>]</a:t>
            </a:r>
          </a:p>
        </p:txBody>
      </p:sp>
      <p:sp>
        <p:nvSpPr>
          <p:cNvPr id="56" name="TextBox 53"/>
          <p:cNvSpPr txBox="1">
            <a:spLocks noChangeArrowheads="1"/>
          </p:cNvSpPr>
          <p:nvPr/>
        </p:nvSpPr>
        <p:spPr>
          <a:xfrm>
            <a:off x="3913693" y="4734853"/>
            <a:ext cx="599937" cy="24622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URL</a:t>
            </a:r>
            <a:endParaRPr lang="en-US" altLang="ko-KR" dirty="0">
              <a:solidFill>
                <a:srgbClr val="00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57" name="Picture 88" descr="G:\Download\Image\hydroxygen\128x128\actions\mail-reply-send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8382" y="3804443"/>
            <a:ext cx="640893" cy="64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" name="직사각형 57"/>
          <p:cNvSpPr/>
          <p:nvPr/>
        </p:nvSpPr>
        <p:spPr>
          <a:xfrm>
            <a:off x="1749906" y="4827896"/>
            <a:ext cx="2036269" cy="298651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  <a:buFontTx/>
              <a:buChar char="-"/>
            </a:pPr>
            <a:endParaRPr lang="ko-KR" altLang="en-US" dirty="0" smtClean="0">
              <a:solidFill>
                <a:srgbClr val="000000"/>
              </a:solidFill>
              <a:latin typeface="굴림" pitchFamily="50" charset="-127"/>
              <a:ea typeface="HY헤드라인M"/>
            </a:endParaRPr>
          </a:p>
        </p:txBody>
      </p:sp>
      <p:sp>
        <p:nvSpPr>
          <p:cNvPr id="59" name="TextBox 53"/>
          <p:cNvSpPr txBox="1">
            <a:spLocks noChangeArrowheads="1"/>
          </p:cNvSpPr>
          <p:nvPr/>
        </p:nvSpPr>
        <p:spPr>
          <a:xfrm>
            <a:off x="2746051" y="4849336"/>
            <a:ext cx="1084070" cy="26161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100" smtClean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본문</a:t>
            </a:r>
            <a:r>
              <a:rPr lang="en-US" altLang="ko-KR" sz="1100" smtClean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URL </a:t>
            </a:r>
            <a:r>
              <a:rPr lang="ko-KR" altLang="en-US" sz="1100" dirty="0" smtClean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추출</a:t>
            </a:r>
            <a:endParaRPr lang="en-US" altLang="ko-KR" sz="1100" dirty="0">
              <a:solidFill>
                <a:srgbClr val="00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770488" y="3351362"/>
            <a:ext cx="1985039" cy="551049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</a:pPr>
            <a:endParaRPr lang="ko-KR" altLang="en-US" dirty="0" smtClean="0">
              <a:solidFill>
                <a:srgbClr val="000000"/>
              </a:solidFill>
              <a:latin typeface="굴림" pitchFamily="50" charset="-127"/>
              <a:ea typeface="HY헤드라인M"/>
            </a:endParaRPr>
          </a:p>
        </p:txBody>
      </p:sp>
      <p:sp>
        <p:nvSpPr>
          <p:cNvPr id="61" name="TextBox 53"/>
          <p:cNvSpPr txBox="1">
            <a:spLocks noChangeArrowheads="1"/>
          </p:cNvSpPr>
          <p:nvPr/>
        </p:nvSpPr>
        <p:spPr>
          <a:xfrm>
            <a:off x="2714509" y="3611286"/>
            <a:ext cx="1073490" cy="26161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0000FF"/>
                </a:solidFill>
                <a:latin typeface="굴림" pitchFamily="50" charset="-127"/>
                <a:ea typeface="HY헤드라인M"/>
              </a:rPr>
              <a:t>발송경로 추출</a:t>
            </a:r>
            <a:endParaRPr lang="en-US" altLang="ko-KR" sz="1100" dirty="0">
              <a:solidFill>
                <a:srgbClr val="0000FF"/>
              </a:solidFill>
              <a:latin typeface="굴림" pitchFamily="50" charset="-127"/>
              <a:ea typeface="HY헤드라인M"/>
            </a:endParaRPr>
          </a:p>
        </p:txBody>
      </p:sp>
      <p:sp>
        <p:nvSpPr>
          <p:cNvPr id="62" name="TextBox 53"/>
          <p:cNvSpPr txBox="1">
            <a:spLocks noChangeArrowheads="1"/>
          </p:cNvSpPr>
          <p:nvPr/>
        </p:nvSpPr>
        <p:spPr>
          <a:xfrm>
            <a:off x="4123006" y="5277454"/>
            <a:ext cx="876904" cy="24622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dirty="0" smtClean="0">
                <a:solidFill>
                  <a:srgbClr val="0000FF"/>
                </a:solidFill>
                <a:latin typeface="굴림" pitchFamily="50" charset="-127"/>
                <a:ea typeface="HY헤드라인M"/>
              </a:rPr>
              <a:t>첨부파일</a:t>
            </a:r>
            <a:endParaRPr lang="en-US" altLang="ko-KR" dirty="0">
              <a:solidFill>
                <a:srgbClr val="0000FF"/>
              </a:solidFill>
              <a:latin typeface="굴림" pitchFamily="50" charset="-127"/>
              <a:ea typeface="HY헤드라인M"/>
            </a:endParaRPr>
          </a:p>
        </p:txBody>
      </p:sp>
      <p:sp>
        <p:nvSpPr>
          <p:cNvPr id="63" name="TextBox 53"/>
          <p:cNvSpPr txBox="1">
            <a:spLocks noChangeArrowheads="1"/>
          </p:cNvSpPr>
          <p:nvPr/>
        </p:nvSpPr>
        <p:spPr>
          <a:xfrm>
            <a:off x="4044049" y="3579303"/>
            <a:ext cx="898098" cy="24622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mtClean="0">
                <a:solidFill>
                  <a:srgbClr val="0000FF"/>
                </a:solidFill>
                <a:latin typeface="굴림" pitchFamily="50" charset="-127"/>
                <a:ea typeface="HY헤드라인M"/>
              </a:rPr>
              <a:t>발송경로</a:t>
            </a:r>
            <a:endParaRPr lang="en-US" altLang="ko-KR" dirty="0">
              <a:solidFill>
                <a:srgbClr val="0000FF"/>
              </a:solidFill>
              <a:latin typeface="굴림" pitchFamily="50" charset="-127"/>
              <a:ea typeface="HY헤드라인M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2004231" y="5806652"/>
            <a:ext cx="1499603" cy="218244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20000"/>
              </a:spcBef>
            </a:pPr>
            <a:r>
              <a:rPr lang="en-US" altLang="ko-KR" dirty="0" smtClean="0">
                <a:solidFill>
                  <a:srgbClr val="000000"/>
                </a:solidFill>
                <a:latin typeface="굴림" pitchFamily="50" charset="-127"/>
                <a:ea typeface="HY헤드라인M"/>
              </a:rPr>
              <a:t>[</a:t>
            </a:r>
            <a:r>
              <a:rPr lang="ko-KR" altLang="en-US" dirty="0" err="1" smtClean="0">
                <a:solidFill>
                  <a:srgbClr val="000000"/>
                </a:solidFill>
                <a:latin typeface="굴림" pitchFamily="50" charset="-127"/>
                <a:ea typeface="HY헤드라인M"/>
              </a:rPr>
              <a:t>이메일</a:t>
            </a:r>
            <a:r>
              <a:rPr lang="ko-KR" altLang="en-US" dirty="0" smtClean="0">
                <a:solidFill>
                  <a:srgbClr val="000000"/>
                </a:solidFill>
                <a:latin typeface="굴림" pitchFamily="50" charset="-127"/>
                <a:ea typeface="HY헤드라인M"/>
              </a:rPr>
              <a:t> 내부구조</a:t>
            </a:r>
            <a:r>
              <a:rPr lang="en-US" altLang="ko-KR" dirty="0" smtClean="0">
                <a:solidFill>
                  <a:srgbClr val="000000"/>
                </a:solidFill>
                <a:latin typeface="굴림" pitchFamily="50" charset="-127"/>
                <a:ea typeface="HY헤드라인M"/>
              </a:rPr>
              <a:t>]</a:t>
            </a:r>
            <a:endParaRPr lang="ko-KR" altLang="en-US" dirty="0" smtClean="0">
              <a:solidFill>
                <a:srgbClr val="000000"/>
              </a:solidFill>
              <a:latin typeface="굴림" pitchFamily="50" charset="-127"/>
              <a:ea typeface="HY헤드라인M"/>
            </a:endParaRPr>
          </a:p>
        </p:txBody>
      </p:sp>
      <p:pic>
        <p:nvPicPr>
          <p:cNvPr id="65" name="Picture 88" descr="G:\Download\Image\hydroxygen\128x128\actions\mail-reply-send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3559" y="4006277"/>
            <a:ext cx="640893" cy="64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" name="Picture 88" descr="G:\Download\Image\hydroxygen\128x128\actions\mail-reply-send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52358" y="4187003"/>
            <a:ext cx="640893" cy="64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" name="Picture 88" descr="G:\Download\Image\hydroxygen\128x128\actions\mail-reply-send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14991" y="4162794"/>
            <a:ext cx="640893" cy="64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8" name="Picture 88" descr="G:\Download\Image\hydroxygen\128x128\actions\mail-reply-send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0168" y="4364628"/>
            <a:ext cx="640893" cy="64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" name="Picture 88" descr="G:\Download\Image\hydroxygen\128x128\actions\mail-reply-sender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8967" y="4545354"/>
            <a:ext cx="640893" cy="6408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71" name="직선 화살표 연결선 70"/>
          <p:cNvCxnSpPr>
            <a:stCxn id="60" idx="3"/>
            <a:endCxn id="76" idx="1"/>
          </p:cNvCxnSpPr>
          <p:nvPr/>
        </p:nvCxnSpPr>
        <p:spPr>
          <a:xfrm>
            <a:off x="3755527" y="3626887"/>
            <a:ext cx="1236064" cy="531342"/>
          </a:xfrm>
          <a:prstGeom prst="straightConnector1">
            <a:avLst/>
          </a:prstGeom>
          <a:noFill/>
          <a:ln w="19050" cap="flat" cmpd="sng" algn="ctr">
            <a:solidFill>
              <a:srgbClr val="0000FF"/>
            </a:solidFill>
            <a:prstDash val="sysDash"/>
            <a:round/>
            <a:tailEnd type="triangle"/>
          </a:ln>
          <a:effectLst/>
        </p:spPr>
      </p:cxnSp>
      <p:cxnSp>
        <p:nvCxnSpPr>
          <p:cNvPr id="72" name="직선 화살표 연결선 71"/>
          <p:cNvCxnSpPr>
            <a:stCxn id="58" idx="3"/>
            <a:endCxn id="78" idx="1"/>
          </p:cNvCxnSpPr>
          <p:nvPr/>
        </p:nvCxnSpPr>
        <p:spPr>
          <a:xfrm flipV="1">
            <a:off x="3786175" y="4975176"/>
            <a:ext cx="1230105" cy="2046"/>
          </a:xfrm>
          <a:prstGeom prst="straightConnector1">
            <a:avLst/>
          </a:prstGeom>
          <a:noFill/>
          <a:ln w="19050" cap="flat" cmpd="sng" algn="ctr">
            <a:solidFill>
              <a:srgbClr val="0000FF"/>
            </a:solidFill>
            <a:prstDash val="sysDash"/>
            <a:round/>
            <a:tailEnd type="triangle"/>
          </a:ln>
          <a:effectLst/>
        </p:spPr>
      </p:cxnSp>
      <p:sp>
        <p:nvSpPr>
          <p:cNvPr id="73" name="직사각형 72"/>
          <p:cNvSpPr/>
          <p:nvPr/>
        </p:nvSpPr>
        <p:spPr>
          <a:xfrm>
            <a:off x="1761863" y="5174816"/>
            <a:ext cx="2036269" cy="578298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  <a:buFontTx/>
              <a:buChar char="-"/>
            </a:pPr>
            <a:endParaRPr lang="ko-KR" altLang="en-US" dirty="0" smtClean="0">
              <a:solidFill>
                <a:srgbClr val="000000"/>
              </a:solidFill>
              <a:latin typeface="굴림" pitchFamily="50" charset="-127"/>
              <a:ea typeface="HY헤드라인M"/>
            </a:endParaRPr>
          </a:p>
        </p:txBody>
      </p:sp>
      <p:sp>
        <p:nvSpPr>
          <p:cNvPr id="74" name="TextBox 53"/>
          <p:cNvSpPr txBox="1">
            <a:spLocks noChangeArrowheads="1"/>
          </p:cNvSpPr>
          <p:nvPr/>
        </p:nvSpPr>
        <p:spPr>
          <a:xfrm>
            <a:off x="2525408" y="5187497"/>
            <a:ext cx="1525355" cy="26161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 smtClean="0">
                <a:solidFill>
                  <a:srgbClr val="0000FF"/>
                </a:solidFill>
                <a:latin typeface="굴림" pitchFamily="50" charset="-127"/>
                <a:ea typeface="HY헤드라인M"/>
              </a:rPr>
              <a:t>첨부파일 추출</a:t>
            </a:r>
            <a:endParaRPr lang="en-US" altLang="ko-KR" sz="1100" dirty="0">
              <a:solidFill>
                <a:srgbClr val="0000FF"/>
              </a:solidFill>
              <a:latin typeface="굴림" pitchFamily="50" charset="-127"/>
              <a:ea typeface="HY헤드라인M"/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1567830" y="3179286"/>
            <a:ext cx="5097682" cy="2971450"/>
          </a:xfrm>
          <a:prstGeom prst="rect">
            <a:avLst/>
          </a:prstGeom>
          <a:noFill/>
          <a:ln w="57150" cap="rnd" cmpd="sng" algn="ctr">
            <a:solidFill>
              <a:srgbClr val="002060"/>
            </a:solidFill>
            <a:prstDash val="solid"/>
            <a:round/>
          </a:ln>
          <a:effectLst>
            <a:softEdge rad="0"/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  <a:buFontTx/>
              <a:buChar char="-"/>
            </a:pPr>
            <a:endParaRPr lang="ko-KR" altLang="en-US" smtClean="0">
              <a:solidFill>
                <a:srgbClr val="000000"/>
              </a:solidFill>
              <a:latin typeface="굴림" pitchFamily="50" charset="-127"/>
              <a:ea typeface="HY헤드라인M"/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4991591" y="3893914"/>
            <a:ext cx="1529906" cy="528630"/>
          </a:xfrm>
          <a:prstGeom prst="rect">
            <a:avLst/>
          </a:prstGeom>
          <a:gradFill rotWithShape="1">
            <a:gsLst>
              <a:gs pos="0">
                <a:srgbClr val="2D2D8A">
                  <a:shade val="51000"/>
                  <a:satMod val="130000"/>
                </a:srgbClr>
              </a:gs>
              <a:gs pos="80000">
                <a:srgbClr val="2D2D8A">
                  <a:shade val="93000"/>
                  <a:satMod val="130000"/>
                </a:srgbClr>
              </a:gs>
              <a:gs pos="100000">
                <a:srgbClr val="2D2D8A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비정상 발송 경로 탐지</a:t>
            </a:r>
            <a:endParaRPr kumimoji="0" lang="en-US" altLang="ko-KR" sz="12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016280" y="4710576"/>
            <a:ext cx="1505217" cy="529200"/>
          </a:xfrm>
          <a:prstGeom prst="rect">
            <a:avLst/>
          </a:prstGeom>
          <a:gradFill rotWithShape="1">
            <a:gsLst>
              <a:gs pos="0">
                <a:srgbClr val="2D2D8A">
                  <a:shade val="51000"/>
                  <a:satMod val="130000"/>
                </a:srgbClr>
              </a:gs>
              <a:gs pos="80000">
                <a:srgbClr val="2D2D8A">
                  <a:shade val="93000"/>
                  <a:satMod val="130000"/>
                </a:srgbClr>
              </a:gs>
              <a:gs pos="100000">
                <a:srgbClr val="2D2D8A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Y헤드라인M"/>
                <a:ea typeface="HY헤드라인M"/>
                <a:cs typeface="+mn-cs"/>
              </a:rPr>
              <a:t>연관성 분석 </a:t>
            </a:r>
            <a:endParaRPr kumimoji="0" lang="en-US" altLang="ko-KR" sz="1200" b="0" i="0" u="none" strike="noStrike" kern="0" cap="none" spc="-15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Y헤드라인M"/>
              <a:ea typeface="HY헤드라인M"/>
              <a:cs typeface="+mn-cs"/>
            </a:endParaRPr>
          </a:p>
        </p:txBody>
      </p:sp>
      <p:cxnSp>
        <p:nvCxnSpPr>
          <p:cNvPr id="79" name="직선 화살표 연결선 78"/>
          <p:cNvCxnSpPr>
            <a:stCxn id="73" idx="3"/>
            <a:endCxn id="78" idx="1"/>
          </p:cNvCxnSpPr>
          <p:nvPr/>
        </p:nvCxnSpPr>
        <p:spPr>
          <a:xfrm flipV="1">
            <a:off x="3798132" y="4975176"/>
            <a:ext cx="1218148" cy="488789"/>
          </a:xfrm>
          <a:prstGeom prst="straightConnector1">
            <a:avLst/>
          </a:prstGeom>
          <a:noFill/>
          <a:ln w="19050" cap="flat" cmpd="sng" algn="ctr">
            <a:solidFill>
              <a:srgbClr val="0000FF"/>
            </a:solidFill>
            <a:prstDash val="sysDash"/>
            <a:round/>
            <a:tailEnd type="triangle"/>
          </a:ln>
          <a:effectLst/>
        </p:spPr>
      </p:cxnSp>
      <p:pic>
        <p:nvPicPr>
          <p:cNvPr id="80" name="Picture 132" descr="앙마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962039" y="3895645"/>
            <a:ext cx="439349" cy="463378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1" name="Picture 132" descr="앙마"/>
          <p:cNvPicPr>
            <a:picLocks noChangeAspect="1" noChangeArrowheads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409369" y="4336058"/>
            <a:ext cx="439349" cy="463378"/>
          </a:xfrm>
          <a:prstGeom prst="rect">
            <a:avLst/>
          </a:prstGeom>
          <a:noFill/>
          <a:ln w="9525">
            <a:noFill/>
            <a:miter/>
          </a:ln>
        </p:spPr>
      </p:pic>
      <p:sp>
        <p:nvSpPr>
          <p:cNvPr id="90" name="직사각형 89"/>
          <p:cNvSpPr/>
          <p:nvPr/>
        </p:nvSpPr>
        <p:spPr>
          <a:xfrm>
            <a:off x="1770967" y="4342285"/>
            <a:ext cx="2036269" cy="298651"/>
          </a:xfrm>
          <a:prstGeom prst="rect">
            <a:avLst/>
          </a:prstGeom>
          <a:noFill/>
          <a:ln w="28575" cap="flat" cmpd="sng" algn="ctr">
            <a:solidFill>
              <a:srgbClr val="0000FF"/>
            </a:solidFill>
            <a:prstDash val="sysDash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20000"/>
              </a:spcBef>
              <a:buFontTx/>
              <a:buChar char="-"/>
            </a:pPr>
            <a:endParaRPr lang="ko-KR" altLang="en-US" dirty="0" smtClean="0">
              <a:solidFill>
                <a:srgbClr val="000000"/>
              </a:solidFill>
              <a:latin typeface="굴림" pitchFamily="50" charset="-127"/>
              <a:ea typeface="HY헤드라인M"/>
            </a:endParaRPr>
          </a:p>
        </p:txBody>
      </p:sp>
      <p:sp>
        <p:nvSpPr>
          <p:cNvPr id="91" name="TextBox 53"/>
          <p:cNvSpPr txBox="1">
            <a:spLocks noChangeArrowheads="1"/>
          </p:cNvSpPr>
          <p:nvPr/>
        </p:nvSpPr>
        <p:spPr>
          <a:xfrm>
            <a:off x="2767112" y="4363725"/>
            <a:ext cx="1084070" cy="26161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1100" smtClean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제목</a:t>
            </a:r>
            <a:r>
              <a:rPr lang="en-US" altLang="ko-KR" sz="1100" smtClean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sz="1100" dirty="0" smtClean="0">
                <a:solidFill>
                  <a:srgbClr val="0000F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추출</a:t>
            </a:r>
            <a:endParaRPr lang="en-US" altLang="ko-KR" sz="1100" dirty="0">
              <a:solidFill>
                <a:srgbClr val="0000FF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cxnSp>
        <p:nvCxnSpPr>
          <p:cNvPr id="92" name="직선 화살표 연결선 91"/>
          <p:cNvCxnSpPr>
            <a:stCxn id="91" idx="3"/>
            <a:endCxn id="78" idx="1"/>
          </p:cNvCxnSpPr>
          <p:nvPr/>
        </p:nvCxnSpPr>
        <p:spPr>
          <a:xfrm>
            <a:off x="3851182" y="4494530"/>
            <a:ext cx="1165098" cy="480646"/>
          </a:xfrm>
          <a:prstGeom prst="straightConnector1">
            <a:avLst/>
          </a:prstGeom>
          <a:noFill/>
          <a:ln w="19050" cap="flat" cmpd="sng" algn="ctr">
            <a:solidFill>
              <a:srgbClr val="0000FF"/>
            </a:solidFill>
            <a:prstDash val="sysDash"/>
            <a:round/>
            <a:tailEnd type="triangle"/>
          </a:ln>
          <a:effectLst/>
        </p:spPr>
      </p:cxnSp>
      <p:sp>
        <p:nvSpPr>
          <p:cNvPr id="95" name="TextBox 53"/>
          <p:cNvSpPr txBox="1">
            <a:spLocks noChangeArrowheads="1"/>
          </p:cNvSpPr>
          <p:nvPr/>
        </p:nvSpPr>
        <p:spPr>
          <a:xfrm>
            <a:off x="4166828" y="4422243"/>
            <a:ext cx="599937" cy="24622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mtClean="0">
                <a:solidFill>
                  <a:srgbClr val="0000FF"/>
                </a:solidFill>
                <a:latin typeface="굴림" pitchFamily="50" charset="-127"/>
                <a:ea typeface="HY헤드라인M"/>
              </a:rPr>
              <a:t>제목</a:t>
            </a:r>
            <a:endParaRPr lang="en-US" altLang="ko-KR" dirty="0">
              <a:solidFill>
                <a:srgbClr val="0000FF"/>
              </a:solidFill>
              <a:latin typeface="굴림" pitchFamily="50" charset="-127"/>
              <a:ea typeface="HY헤드라인M"/>
            </a:endParaRPr>
          </a:p>
        </p:txBody>
      </p:sp>
      <p:sp>
        <p:nvSpPr>
          <p:cNvPr id="105" name="줄무늬가 있는 오른쪽 화살표 104"/>
          <p:cNvSpPr/>
          <p:nvPr/>
        </p:nvSpPr>
        <p:spPr bwMode="auto">
          <a:xfrm>
            <a:off x="6767719" y="3702413"/>
            <a:ext cx="526942" cy="1796799"/>
          </a:xfrm>
          <a:prstGeom prst="stripedRightArrow">
            <a:avLst/>
          </a:prstGeom>
          <a:gradFill rotWithShape="1">
            <a:gsLst>
              <a:gs pos="0">
                <a:srgbClr val="333399">
                  <a:shade val="51000"/>
                  <a:satMod val="130000"/>
                </a:srgbClr>
              </a:gs>
              <a:gs pos="80000">
                <a:srgbClr val="333399">
                  <a:shade val="93000"/>
                  <a:satMod val="130000"/>
                </a:srgbClr>
              </a:gs>
              <a:gs pos="100000">
                <a:srgbClr val="33339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333399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굴림" pitchFamily="50" charset="-127"/>
              <a:ea typeface="굴림" pitchFamily="50" charset="-127"/>
              <a:cs typeface="+mn-cs"/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366951" y="4110604"/>
            <a:ext cx="2121955" cy="93679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rgbClr val="2D2D8A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HY헤드라인M"/>
              </a:rPr>
              <a:t>공격 </a:t>
            </a:r>
            <a:r>
              <a:rPr kumimoji="0" lang="en-US" altLang="ko-KR" sz="1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HY헤드라인M"/>
              </a:rPr>
              <a:t>IP </a:t>
            </a:r>
            <a:r>
              <a:rPr kumimoji="0" lang="ko-KR" altLang="en-US" sz="14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HY헤드라인M"/>
              </a:rPr>
              <a:t>탐지</a:t>
            </a:r>
            <a:endParaRPr kumimoji="0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HY헤드라인M"/>
            </a:endParaRPr>
          </a:p>
          <a:p>
            <a:pPr marL="171450" marR="0" lvl="0" indent="-171450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ko-KR" altLang="en-US" sz="1400" kern="0" smtClean="0">
                <a:solidFill>
                  <a:srgbClr val="FFFFFF"/>
                </a:solidFill>
                <a:ea typeface="HY헤드라인M"/>
              </a:rPr>
              <a:t>유사 공격</a:t>
            </a:r>
            <a:r>
              <a:rPr kumimoji="0" lang="en-US" altLang="ko-KR" sz="1400" kern="0" smtClean="0">
                <a:solidFill>
                  <a:srgbClr val="FFFFFF"/>
                </a:solidFill>
                <a:ea typeface="HY헤드라인M"/>
              </a:rPr>
              <a:t>IP </a:t>
            </a:r>
            <a:r>
              <a:rPr kumimoji="0" lang="ko-KR" altLang="en-US" sz="1400" kern="0" smtClean="0">
                <a:solidFill>
                  <a:srgbClr val="FFFFFF"/>
                </a:solidFill>
                <a:ea typeface="HY헤드라인M"/>
              </a:rPr>
              <a:t>그룹 탐지</a:t>
            </a:r>
            <a:endParaRPr kumimoji="0" lang="en-US" altLang="ko-KR" sz="1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HY헤드라인M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3. 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이메일 기반 공격</a:t>
            </a: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IP 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탐지기술</a:t>
            </a:r>
            <a:r>
              <a:rPr kumimoji="0" lang="en-US" altLang="ko-KR" sz="2000" b="1" kern="0" dirty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 – </a:t>
            </a:r>
            <a:r>
              <a:rPr kumimoji="0" lang="ko-KR" altLang="en-US" sz="2000" b="1" kern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주요기술</a:t>
            </a:r>
            <a:r>
              <a:rPr kumimoji="0" lang="en-US" altLang="ko-KR" sz="2000" b="1" kern="0" dirty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kumimoji="0" lang="en-US" altLang="ko-KR" sz="2000" b="1" kern="0" dirty="0" smtClean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1/6)</a:t>
            </a:r>
            <a:endParaRPr lang="en-US" altLang="ko-KR" sz="2400" kern="0" dirty="0">
              <a:solidFill>
                <a:srgbClr val="FFFFFF"/>
              </a:solidFill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250848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21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3. </a:t>
            </a:r>
            <a:r>
              <a:rPr lang="ko-KR" altLang="en-US" sz="2400" b="1" kern="0" dirty="0" err="1" smtClean="0">
                <a:solidFill>
                  <a:srgbClr val="FFFFFF"/>
                </a:solidFill>
                <a:ea typeface="HY헤드라인M"/>
              </a:rPr>
              <a:t>이메일</a:t>
            </a:r>
            <a:r>
              <a:rPr lang="ko-KR" altLang="en-US" sz="2400" b="1" kern="0" dirty="0" smtClean="0">
                <a:solidFill>
                  <a:srgbClr val="FFFFFF"/>
                </a:solidFill>
                <a:ea typeface="HY헤드라인M"/>
              </a:rPr>
              <a:t> 기반 공격</a:t>
            </a: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IP </a:t>
            </a:r>
            <a:r>
              <a:rPr lang="ko-KR" altLang="en-US" sz="2400" b="1" kern="0" dirty="0" smtClean="0">
                <a:solidFill>
                  <a:srgbClr val="FFFFFF"/>
                </a:solidFill>
                <a:ea typeface="HY헤드라인M"/>
              </a:rPr>
              <a:t>탐지</a:t>
            </a:r>
            <a:r>
              <a:rPr lang="ko-KR" altLang="en-US" sz="2400" b="1" kern="0" dirty="0">
                <a:solidFill>
                  <a:srgbClr val="FFFFFF"/>
                </a:solidFill>
                <a:ea typeface="HY헤드라인M"/>
              </a:rPr>
              <a:t>기술</a:t>
            </a:r>
            <a:r>
              <a:rPr kumimoji="0" lang="en-US" altLang="ko-KR" sz="2000" b="1" kern="0" dirty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 – </a:t>
            </a:r>
            <a:r>
              <a:rPr kumimoji="0" lang="ko-KR" altLang="en-US" sz="2000" b="1" kern="0" smtClean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주요기술</a:t>
            </a:r>
            <a:r>
              <a:rPr kumimoji="0" lang="en-US" altLang="ko-KR" sz="2000" b="1" kern="0" dirty="0" smtClean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(2/6)</a:t>
            </a:r>
            <a:endParaRPr lang="en-US" altLang="ko-KR" sz="2400" kern="0" dirty="0">
              <a:solidFill>
                <a:srgbClr val="FFFFFF"/>
              </a:solidFill>
              <a:ea typeface="HY헤드라인M"/>
            </a:endParaRPr>
          </a:p>
        </p:txBody>
      </p:sp>
      <p:sp>
        <p:nvSpPr>
          <p:cNvPr id="12" name="AutoShape 4"/>
          <p:cNvSpPr>
            <a:spLocks noChangeArrowheads="1"/>
          </p:cNvSpPr>
          <p:nvPr/>
        </p:nvSpPr>
        <p:spPr>
          <a:xfrm>
            <a:off x="305400" y="864122"/>
            <a:ext cx="9295200" cy="1916806"/>
          </a:xfrm>
          <a:prstGeom prst="roundRect">
            <a:avLst>
              <a:gd name="adj" fmla="val 1676"/>
            </a:avLst>
          </a:prstGeom>
          <a:solidFill>
            <a:srgbClr val="F5FBEB"/>
          </a:solidFill>
          <a:ln w="28575">
            <a:noFill/>
            <a:round/>
          </a:ln>
        </p:spPr>
        <p:txBody>
          <a:bodyPr lIns="144000" tIns="0" rIns="0" bIns="0" anchor="ctr"/>
          <a:lstStyle/>
          <a:p>
            <a:pPr marL="101600" indent="-101600">
              <a:lnSpc>
                <a:spcPct val="1500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smtClean="0">
                <a:solidFill>
                  <a:srgbClr val="000000"/>
                </a:solidFill>
                <a:ea typeface="HY헤드라인M"/>
              </a:rPr>
              <a:t> 대량의 스팸메일 대상 분석을 통해</a:t>
            </a:r>
            <a:r>
              <a:rPr lang="en-US" altLang="ko-KR" sz="1800" smtClean="0">
                <a:solidFill>
                  <a:srgbClr val="000000"/>
                </a:solidFill>
                <a:ea typeface="HY헤드라인M"/>
              </a:rPr>
              <a:t>, </a:t>
            </a:r>
            <a:r>
              <a:rPr lang="ko-KR" altLang="en-US" sz="1800" smtClean="0">
                <a:solidFill>
                  <a:srgbClr val="0000FF"/>
                </a:solidFill>
                <a:ea typeface="HY헤드라인M"/>
              </a:rPr>
              <a:t>악성메일을 발송하는 </a:t>
            </a:r>
            <a:r>
              <a:rPr lang="ko-KR" altLang="en-US" sz="1800" dirty="0">
                <a:solidFill>
                  <a:srgbClr val="0000FF"/>
                </a:solidFill>
                <a:ea typeface="HY헤드라인M"/>
              </a:rPr>
              <a:t>공격</a:t>
            </a:r>
            <a:r>
              <a:rPr lang="en-US" altLang="ko-KR" sz="1800" smtClean="0">
                <a:solidFill>
                  <a:srgbClr val="0000FF"/>
                </a:solidFill>
                <a:ea typeface="HY헤드라인M"/>
              </a:rPr>
              <a:t>IP </a:t>
            </a:r>
            <a:r>
              <a:rPr lang="ko-KR" altLang="en-US" sz="1800" smtClean="0">
                <a:solidFill>
                  <a:srgbClr val="0000FF"/>
                </a:solidFill>
                <a:ea typeface="HY헤드라인M"/>
              </a:rPr>
              <a:t>탐지</a:t>
            </a:r>
            <a:endParaRPr lang="en-US" altLang="ko-KR" sz="300" dirty="0" smtClean="0">
              <a:solidFill>
                <a:srgbClr val="0000FF"/>
              </a:solidFill>
              <a:ea typeface="HY헤드라인M"/>
            </a:endParaRPr>
          </a:p>
          <a:p>
            <a:pPr marL="101600" indent="-101600"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dirty="0" smtClean="0">
                <a:solidFill>
                  <a:srgbClr val="000000"/>
                </a:solidFill>
                <a:ea typeface="HY헤드라인M"/>
              </a:rPr>
              <a:t>     </a:t>
            </a:r>
            <a:r>
              <a:rPr lang="en-US" altLang="ko-KR" sz="1400" smtClean="0">
                <a:solidFill>
                  <a:srgbClr val="000000"/>
                </a:solidFill>
                <a:ea typeface="HY헤드라인M"/>
              </a:rPr>
              <a:t>- </a:t>
            </a:r>
            <a:r>
              <a:rPr lang="ko-KR" altLang="en-US" sz="1400" smtClean="0">
                <a:solidFill>
                  <a:srgbClr val="000000"/>
                </a:solidFill>
                <a:ea typeface="HY헤드라인M"/>
              </a:rPr>
              <a:t>공격자는 대부분 메일발신 </a:t>
            </a:r>
            <a:r>
              <a:rPr lang="en-US" altLang="ko-KR" sz="1400" smtClean="0">
                <a:solidFill>
                  <a:srgbClr val="000000"/>
                </a:solidFill>
                <a:ea typeface="HY헤드라인M"/>
              </a:rPr>
              <a:t>IP</a:t>
            </a:r>
            <a:r>
              <a:rPr lang="ko-KR" altLang="en-US" sz="1400" dirty="0">
                <a:solidFill>
                  <a:srgbClr val="000000"/>
                </a:solidFill>
                <a:ea typeface="HY헤드라인M"/>
              </a:rPr>
              <a:t>를 숨기기 </a:t>
            </a:r>
            <a:r>
              <a:rPr lang="ko-KR" altLang="en-US" sz="1400">
                <a:solidFill>
                  <a:srgbClr val="000000"/>
                </a:solidFill>
                <a:ea typeface="HY헤드라인M"/>
              </a:rPr>
              <a:t>위해 </a:t>
            </a:r>
            <a:r>
              <a:rPr lang="ko-KR" altLang="en-US" sz="1400" smtClean="0">
                <a:solidFill>
                  <a:srgbClr val="0000FF"/>
                </a:solidFill>
                <a:ea typeface="HY헤드라인M"/>
              </a:rPr>
              <a:t>이메일의 발송경로 </a:t>
            </a:r>
            <a:r>
              <a:rPr lang="ko-KR" altLang="en-US" sz="1400" dirty="0">
                <a:solidFill>
                  <a:srgbClr val="0000FF"/>
                </a:solidFill>
                <a:ea typeface="HY헤드라인M"/>
              </a:rPr>
              <a:t>정보를 조작</a:t>
            </a:r>
            <a:r>
              <a:rPr lang="ko-KR" altLang="en-US" sz="1400" dirty="0">
                <a:solidFill>
                  <a:srgbClr val="000000"/>
                </a:solidFill>
                <a:ea typeface="HY헤드라인M"/>
              </a:rPr>
              <a:t>함</a:t>
            </a:r>
            <a:endParaRPr lang="en-US" altLang="ko-KR" sz="1400" dirty="0" smtClean="0">
              <a:solidFill>
                <a:srgbClr val="000000"/>
              </a:solidFill>
              <a:ea typeface="HY헤드라인M"/>
            </a:endParaRPr>
          </a:p>
          <a:p>
            <a:pPr marL="101600" indent="-101600"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dirty="0">
                <a:solidFill>
                  <a:srgbClr val="000000"/>
                </a:solidFill>
                <a:ea typeface="HY헤드라인M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ea typeface="HY헤드라인M"/>
              </a:rPr>
              <a:t>      </a:t>
            </a:r>
            <a:r>
              <a:rPr lang="en-US" altLang="ko-KR" sz="1400" smtClean="0">
                <a:solidFill>
                  <a:srgbClr val="000000"/>
                </a:solidFill>
                <a:ea typeface="HY헤드라인M"/>
              </a:rPr>
              <a:t>※ </a:t>
            </a:r>
            <a:r>
              <a:rPr lang="ko-KR" altLang="en-US" sz="1400" smtClean="0">
                <a:solidFill>
                  <a:srgbClr val="000000"/>
                </a:solidFill>
                <a:ea typeface="HY헤드라인M"/>
              </a:rPr>
              <a:t>발송경로</a:t>
            </a:r>
            <a:r>
              <a:rPr lang="en-US" altLang="ko-KR" sz="1400" smtClean="0">
                <a:solidFill>
                  <a:srgbClr val="000000"/>
                </a:solidFill>
                <a:ea typeface="HY헤드라인M"/>
              </a:rPr>
              <a:t>(Path)</a:t>
            </a:r>
            <a:r>
              <a:rPr lang="ko-KR" altLang="en-US" sz="1400" smtClean="0">
                <a:solidFill>
                  <a:srgbClr val="000000"/>
                </a:solidFill>
                <a:ea typeface="HY헤드라인M"/>
              </a:rPr>
              <a:t>는 </a:t>
            </a:r>
            <a:r>
              <a:rPr lang="ko-KR" altLang="en-US" sz="1400" dirty="0" smtClean="0">
                <a:solidFill>
                  <a:srgbClr val="000000"/>
                </a:solidFill>
                <a:ea typeface="HY헤드라인M"/>
              </a:rPr>
              <a:t>메일헤더의 </a:t>
            </a:r>
            <a:r>
              <a:rPr lang="en-US" altLang="ko-KR" sz="1400" smtClean="0">
                <a:solidFill>
                  <a:srgbClr val="000000"/>
                </a:solidFill>
                <a:ea typeface="HY헤드라인M"/>
              </a:rPr>
              <a:t>Received </a:t>
            </a:r>
            <a:r>
              <a:rPr lang="ko-KR" altLang="en-US" sz="1400" smtClean="0">
                <a:solidFill>
                  <a:srgbClr val="000000"/>
                </a:solidFill>
                <a:ea typeface="HY헤드라인M"/>
              </a:rPr>
              <a:t>필드</a:t>
            </a:r>
            <a:r>
              <a:rPr lang="ko-KR" altLang="en-US" sz="1400">
                <a:solidFill>
                  <a:srgbClr val="000000"/>
                </a:solidFill>
                <a:ea typeface="HY헤드라인M"/>
              </a:rPr>
              <a:t>들</a:t>
            </a:r>
            <a:r>
              <a:rPr lang="ko-KR" altLang="en-US" sz="1400" smtClean="0">
                <a:solidFill>
                  <a:srgbClr val="000000"/>
                </a:solidFill>
                <a:ea typeface="HY헤드라인M"/>
              </a:rPr>
              <a:t>로 파악할 수 </a:t>
            </a:r>
            <a:r>
              <a:rPr lang="ko-KR" altLang="en-US" sz="1400" dirty="0" smtClean="0">
                <a:solidFill>
                  <a:srgbClr val="000000"/>
                </a:solidFill>
                <a:ea typeface="HY헤드라인M"/>
              </a:rPr>
              <a:t>있으며</a:t>
            </a:r>
            <a:r>
              <a:rPr lang="en-US" altLang="ko-KR" sz="1400" dirty="0" smtClean="0">
                <a:solidFill>
                  <a:srgbClr val="000000"/>
                </a:solidFill>
                <a:ea typeface="HY헤드라인M"/>
              </a:rPr>
              <a:t>, </a:t>
            </a:r>
            <a:r>
              <a:rPr lang="ko-KR" altLang="en-US" sz="1400" smtClean="0">
                <a:solidFill>
                  <a:srgbClr val="000000"/>
                </a:solidFill>
                <a:ea typeface="HY헤드라인M"/>
              </a:rPr>
              <a:t>공격자는 이를 수정</a:t>
            </a:r>
            <a:r>
              <a:rPr lang="en-US" altLang="ko-KR" sz="1400" smtClean="0">
                <a:solidFill>
                  <a:srgbClr val="000000"/>
                </a:solidFill>
                <a:ea typeface="HY헤드라인M"/>
              </a:rPr>
              <a:t>/</a:t>
            </a:r>
            <a:r>
              <a:rPr lang="ko-KR" altLang="en-US" sz="1400" smtClean="0">
                <a:solidFill>
                  <a:srgbClr val="000000"/>
                </a:solidFill>
                <a:ea typeface="HY헤드라인M"/>
              </a:rPr>
              <a:t>변경하여 발송</a:t>
            </a:r>
            <a:endParaRPr lang="en-US" altLang="ko-KR" sz="1400" dirty="0" smtClean="0">
              <a:solidFill>
                <a:srgbClr val="000000"/>
              </a:solidFill>
              <a:ea typeface="HY헤드라인M"/>
            </a:endParaRPr>
          </a:p>
          <a:p>
            <a:pPr marL="101600" indent="-101600"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dirty="0" smtClean="0">
                <a:solidFill>
                  <a:srgbClr val="000000"/>
                </a:solidFill>
                <a:ea typeface="HY헤드라인M"/>
              </a:rPr>
              <a:t>     </a:t>
            </a:r>
            <a:r>
              <a:rPr lang="en-US" altLang="ko-KR" sz="1400">
                <a:solidFill>
                  <a:srgbClr val="000000"/>
                </a:solidFill>
                <a:ea typeface="HY헤드라인M"/>
              </a:rPr>
              <a:t>- </a:t>
            </a:r>
            <a:r>
              <a:rPr lang="en-US" altLang="ko-KR" sz="1400" smtClean="0">
                <a:solidFill>
                  <a:srgbClr val="000000"/>
                </a:solidFill>
                <a:ea typeface="HY헤드라인M"/>
              </a:rPr>
              <a:t>200</a:t>
            </a:r>
            <a:r>
              <a:rPr lang="ko-KR" altLang="en-US" sz="1400" smtClean="0">
                <a:solidFill>
                  <a:srgbClr val="000000"/>
                </a:solidFill>
                <a:ea typeface="HY헤드라인M"/>
              </a:rPr>
              <a:t>여만개 상용스팸 메일의 발송경로 분석결과</a:t>
            </a:r>
            <a:r>
              <a:rPr lang="en-US" altLang="ko-KR" sz="1400" smtClean="0">
                <a:solidFill>
                  <a:srgbClr val="000000"/>
                </a:solidFill>
                <a:ea typeface="HY헤드라인M"/>
              </a:rPr>
              <a:t>,</a:t>
            </a:r>
            <a:r>
              <a:rPr lang="ko-KR" altLang="en-US" sz="1400" smtClean="0">
                <a:solidFill>
                  <a:srgbClr val="000000"/>
                </a:solidFill>
                <a:ea typeface="HY헤드라인M"/>
              </a:rPr>
              <a:t> 전체 메일을 </a:t>
            </a:r>
            <a:r>
              <a:rPr lang="en-US" altLang="ko-KR" sz="1400" smtClean="0">
                <a:solidFill>
                  <a:srgbClr val="000000"/>
                </a:solidFill>
                <a:ea typeface="HY헤드라인M"/>
              </a:rPr>
              <a:t>4</a:t>
            </a:r>
            <a:r>
              <a:rPr lang="ko-KR" altLang="en-US" sz="1400" smtClean="0">
                <a:solidFill>
                  <a:srgbClr val="000000"/>
                </a:solidFill>
                <a:ea typeface="HY헤드라인M"/>
              </a:rPr>
              <a:t>개 유형으로 구분가능</a:t>
            </a:r>
            <a:endParaRPr lang="en-US" altLang="ko-KR" sz="1400" smtClean="0">
              <a:solidFill>
                <a:srgbClr val="000000"/>
              </a:solidFill>
              <a:ea typeface="HY헤드라인M"/>
            </a:endParaRPr>
          </a:p>
          <a:p>
            <a:pPr marL="101600" indent="-101600"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smtClean="0">
                <a:solidFill>
                  <a:srgbClr val="000000"/>
                </a:solidFill>
                <a:ea typeface="HY헤드라인M"/>
              </a:rPr>
              <a:t>       ※ </a:t>
            </a:r>
            <a:r>
              <a:rPr lang="ko-KR" altLang="en-US" sz="1400" smtClean="0">
                <a:solidFill>
                  <a:srgbClr val="000000"/>
                </a:solidFill>
                <a:ea typeface="HY헤드라인M"/>
              </a:rPr>
              <a:t>따라서</a:t>
            </a:r>
            <a:r>
              <a:rPr lang="en-US" altLang="ko-KR" sz="1400" smtClean="0">
                <a:solidFill>
                  <a:srgbClr val="000000"/>
                </a:solidFill>
                <a:ea typeface="HY헤드라인M"/>
              </a:rPr>
              <a:t>, </a:t>
            </a:r>
            <a:r>
              <a:rPr lang="ko-KR" altLang="en-US" sz="1400" smtClean="0">
                <a:solidFill>
                  <a:srgbClr val="0000FF"/>
                </a:solidFill>
                <a:ea typeface="HY헤드라인M"/>
              </a:rPr>
              <a:t>전체 </a:t>
            </a:r>
            <a:r>
              <a:rPr lang="ko-KR" altLang="en-US" sz="1400" dirty="0" err="1" smtClean="0">
                <a:solidFill>
                  <a:srgbClr val="0000FF"/>
                </a:solidFill>
                <a:ea typeface="HY헤드라인M"/>
              </a:rPr>
              <a:t>스팸메일</a:t>
            </a:r>
            <a:r>
              <a:rPr lang="ko-KR" altLang="en-US" sz="1400" dirty="0" smtClean="0">
                <a:solidFill>
                  <a:srgbClr val="0000FF"/>
                </a:solidFill>
                <a:ea typeface="HY헤드라인M"/>
              </a:rPr>
              <a:t> 중 </a:t>
            </a:r>
            <a:r>
              <a:rPr lang="en-US" altLang="ko-KR" sz="1400" dirty="0" smtClean="0">
                <a:solidFill>
                  <a:srgbClr val="0000FF"/>
                </a:solidFill>
                <a:ea typeface="HY헤드라인M"/>
              </a:rPr>
              <a:t>90</a:t>
            </a:r>
            <a:r>
              <a:rPr lang="en-US" altLang="ko-KR" sz="1400" smtClean="0">
                <a:solidFill>
                  <a:srgbClr val="0000FF"/>
                </a:solidFill>
                <a:ea typeface="HY헤드라인M"/>
              </a:rPr>
              <a:t>% </a:t>
            </a:r>
            <a:r>
              <a:rPr lang="ko-KR" altLang="en-US" sz="1400" smtClean="0">
                <a:solidFill>
                  <a:srgbClr val="0000FF"/>
                </a:solidFill>
                <a:ea typeface="HY헤드라인M"/>
              </a:rPr>
              <a:t>이상에서 </a:t>
            </a:r>
            <a:r>
              <a:rPr lang="ko-KR" altLang="en-US" sz="1400" dirty="0" smtClean="0">
                <a:solidFill>
                  <a:srgbClr val="0000FF"/>
                </a:solidFill>
                <a:ea typeface="HY헤드라인M"/>
              </a:rPr>
              <a:t>공격</a:t>
            </a:r>
            <a:r>
              <a:rPr lang="en-US" altLang="ko-KR" sz="1400" dirty="0" smtClean="0">
                <a:solidFill>
                  <a:srgbClr val="0000FF"/>
                </a:solidFill>
                <a:ea typeface="HY헤드라인M"/>
              </a:rPr>
              <a:t>IP </a:t>
            </a:r>
            <a:r>
              <a:rPr lang="ko-KR" altLang="en-US" sz="1400" smtClean="0">
                <a:solidFill>
                  <a:srgbClr val="0000FF"/>
                </a:solidFill>
                <a:ea typeface="HY헤드라인M"/>
              </a:rPr>
              <a:t>탐지 가능</a:t>
            </a:r>
            <a:endParaRPr lang="en-US" altLang="ko-KR" sz="1200" dirty="0" smtClean="0">
              <a:solidFill>
                <a:srgbClr val="0000FF"/>
              </a:solidFill>
              <a:latin typeface="HY헤드라인M" pitchFamily="18" charset="-127"/>
              <a:ea typeface="HY헤드라인M" pitchFamily="18" charset="-127"/>
              <a:sym typeface="Wingdings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988768"/>
              </p:ext>
            </p:extLst>
          </p:nvPr>
        </p:nvGraphicFramePr>
        <p:xfrm>
          <a:off x="5168230" y="2996952"/>
          <a:ext cx="4404282" cy="3180049"/>
        </p:xfrm>
        <a:graphic>
          <a:graphicData uri="http://schemas.openxmlformats.org/drawingml/2006/table">
            <a:tbl>
              <a:tblPr firstRow="1" bandRow="1"/>
              <a:tblGrid>
                <a:gridCol w="576064"/>
                <a:gridCol w="2448272"/>
                <a:gridCol w="792088"/>
                <a:gridCol w="587858"/>
              </a:tblGrid>
              <a:tr h="322869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err="1" smtClean="0"/>
                        <a:t>스팸메일</a:t>
                      </a:r>
                      <a:r>
                        <a:rPr lang="ko-KR" altLang="en-US" sz="1200" b="1" dirty="0" smtClean="0"/>
                        <a:t> 유형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/>
                        <a:t>분석범위</a:t>
                      </a:r>
                      <a:endParaRPr lang="en-US" altLang="ko-KR" sz="1200" b="1" smtClean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39721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smtClean="0"/>
                        <a:t>Path </a:t>
                      </a:r>
                      <a:r>
                        <a:rPr lang="ko-KR" altLang="en-US" sz="1200" b="1" smtClean="0"/>
                        <a:t>개수</a:t>
                      </a:r>
                      <a:endParaRPr lang="ko-KR" alt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dirty="0" smtClean="0"/>
                        <a:t>유형</a:t>
                      </a:r>
                      <a:endParaRPr lang="ko-KR" altLang="en-US" sz="1200" b="1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1" smtClean="0"/>
                        <a:t>비율</a:t>
                      </a:r>
                      <a:endParaRPr lang="ko-KR" altLang="en-US" sz="1200" b="1" dirty="0"/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59999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1</a:t>
                      </a:r>
                      <a:r>
                        <a:rPr lang="ko-KR" altLang="en-US" sz="1200" smtClean="0"/>
                        <a:t>개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Path</a:t>
                      </a:r>
                      <a:r>
                        <a:rPr lang="ko-KR" altLang="en-US" sz="1200" smtClean="0"/>
                        <a:t>가 </a:t>
                      </a:r>
                      <a:r>
                        <a:rPr lang="en-US" altLang="ko-KR" sz="1200" smtClean="0"/>
                        <a:t>1</a:t>
                      </a:r>
                      <a:r>
                        <a:rPr lang="ko-KR" altLang="en-US" sz="1200" smtClean="0"/>
                        <a:t>개인 경우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smtClean="0"/>
                        <a:t>3.5%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99995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2</a:t>
                      </a:r>
                      <a:r>
                        <a:rPr lang="ko-KR" altLang="en-US" sz="1200" smtClean="0"/>
                        <a:t>개</a:t>
                      </a:r>
                      <a:endParaRPr lang="en-US" altLang="ko-KR" sz="1200" smtClean="0"/>
                    </a:p>
                    <a:p>
                      <a:pPr algn="ctr" latinLnBrk="1"/>
                      <a:r>
                        <a:rPr lang="ko-KR" altLang="en-US" sz="1200" smtClean="0"/>
                        <a:t>이상</a:t>
                      </a:r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Path</a:t>
                      </a:r>
                      <a:r>
                        <a:rPr lang="ko-KR" altLang="en-US" sz="1200" smtClean="0"/>
                        <a:t>에 </a:t>
                      </a:r>
                      <a:r>
                        <a:rPr lang="en-US" altLang="ko-KR" sz="1200" smtClean="0"/>
                        <a:t>Null</a:t>
                      </a:r>
                      <a:r>
                        <a:rPr lang="ko-KR" altLang="en-US" sz="1200" smtClean="0"/>
                        <a:t>이 있는 경우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smtClean="0"/>
                        <a:t>91.5%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9999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Path</a:t>
                      </a:r>
                      <a:r>
                        <a:rPr lang="ko-KR" altLang="en-US" sz="1200" smtClean="0"/>
                        <a:t>에 </a:t>
                      </a:r>
                      <a:r>
                        <a:rPr lang="en-US" altLang="ko-KR" sz="1200" smtClean="0"/>
                        <a:t>IP/domain</a:t>
                      </a:r>
                      <a:r>
                        <a:rPr lang="ko-KR" altLang="en-US" sz="1200" smtClean="0"/>
                        <a:t>이 없는 경우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smtClean="0"/>
                        <a:t>0.5%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X</a:t>
                      </a:r>
                      <a:endParaRPr lang="ko-KR" altLang="en-US" sz="1200" dirty="0"/>
                    </a:p>
                  </a:txBody>
                  <a:tcPr anchor="ctr"/>
                </a:tc>
              </a:tr>
              <a:tr h="599995"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200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smtClean="0"/>
                        <a:t>Path</a:t>
                      </a:r>
                      <a:r>
                        <a:rPr lang="ko-KR" altLang="en-US" sz="1200" smtClean="0"/>
                        <a:t>에 </a:t>
                      </a:r>
                      <a:r>
                        <a:rPr lang="en-US" altLang="ko-KR" sz="1200" smtClean="0"/>
                        <a:t>IP/domain</a:t>
                      </a:r>
                      <a:r>
                        <a:rPr lang="ko-KR" altLang="en-US" sz="1200" smtClean="0"/>
                        <a:t>이 있는 경우</a:t>
                      </a:r>
                      <a:endParaRPr lang="ko-KR" altLang="en-US" sz="12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r" latinLnBrk="1"/>
                      <a:r>
                        <a:rPr lang="en-US" altLang="ko-KR" sz="1200" smtClean="0"/>
                        <a:t>4.5%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 smtClean="0"/>
                        <a:t>O</a:t>
                      </a:r>
                      <a:endParaRPr lang="ko-KR" altLang="en-US" sz="1200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702" y="2996952"/>
            <a:ext cx="4032448" cy="3075596"/>
          </a:xfrm>
          <a:prstGeom prst="rect">
            <a:avLst/>
          </a:prstGeom>
        </p:spPr>
      </p:pic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991766" y="6257916"/>
            <a:ext cx="280373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en-US" altLang="ko-KR" sz="1050" smtClean="0">
                <a:solidFill>
                  <a:srgbClr val="000000"/>
                </a:solidFill>
                <a:latin typeface="HY헤드라인M"/>
                <a:ea typeface="HY헤드라인M"/>
              </a:rPr>
              <a:t>&lt; </a:t>
            </a:r>
            <a:r>
              <a:rPr lang="ko-KR" altLang="en-US" sz="1050" smtClean="0">
                <a:solidFill>
                  <a:srgbClr val="000000"/>
                </a:solidFill>
                <a:latin typeface="HY헤드라인M"/>
                <a:ea typeface="HY헤드라인M"/>
              </a:rPr>
              <a:t>발송경로 분석 및 공격</a:t>
            </a:r>
            <a:r>
              <a:rPr lang="en-US" altLang="ko-KR" sz="1050" smtClean="0">
                <a:solidFill>
                  <a:srgbClr val="000000"/>
                </a:solidFill>
                <a:latin typeface="HY헤드라인M"/>
                <a:ea typeface="HY헤드라인M"/>
              </a:rPr>
              <a:t>IP </a:t>
            </a:r>
            <a:r>
              <a:rPr lang="ko-KR" altLang="en-US" sz="1050" smtClean="0">
                <a:solidFill>
                  <a:srgbClr val="000000"/>
                </a:solidFill>
                <a:latin typeface="HY헤드라인M"/>
                <a:ea typeface="HY헤드라인M"/>
              </a:rPr>
              <a:t>탐지 흐름도</a:t>
            </a:r>
            <a:r>
              <a:rPr lang="en-US" altLang="ko-KR" sz="1050" smtClean="0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&gt;</a:t>
            </a:r>
            <a:endParaRPr lang="en-US" altLang="ko-KR" sz="1050" dirty="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5960318" y="6257916"/>
            <a:ext cx="2803732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en-US" altLang="ko-KR" sz="1050" smtClean="0">
                <a:solidFill>
                  <a:srgbClr val="000000"/>
                </a:solidFill>
                <a:latin typeface="HY헤드라인M"/>
                <a:ea typeface="HY헤드라인M"/>
              </a:rPr>
              <a:t>&lt; </a:t>
            </a:r>
            <a:r>
              <a:rPr lang="ko-KR" altLang="en-US" sz="1050" smtClean="0">
                <a:solidFill>
                  <a:srgbClr val="000000"/>
                </a:solidFill>
                <a:latin typeface="HY헤드라인M"/>
                <a:ea typeface="HY헤드라인M"/>
              </a:rPr>
              <a:t>스팸메일 유형 및 분석 범위</a:t>
            </a:r>
            <a:r>
              <a:rPr lang="en-US" altLang="ko-KR" sz="1050" smtClean="0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&gt;</a:t>
            </a:r>
            <a:endParaRPr lang="en-US" altLang="ko-KR" sz="1050" dirty="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117983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22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3. </a:t>
            </a:r>
            <a:r>
              <a:rPr lang="ko-KR" altLang="en-US" sz="2400" b="1" kern="0" dirty="0" err="1" smtClean="0">
                <a:solidFill>
                  <a:srgbClr val="FFFFFF"/>
                </a:solidFill>
                <a:ea typeface="HY헤드라인M"/>
              </a:rPr>
              <a:t>이메일</a:t>
            </a:r>
            <a:r>
              <a:rPr lang="ko-KR" altLang="en-US" sz="2400" b="1" kern="0" dirty="0" smtClean="0">
                <a:solidFill>
                  <a:srgbClr val="FFFFFF"/>
                </a:solidFill>
                <a:ea typeface="HY헤드라인M"/>
              </a:rPr>
              <a:t> 기반 공격</a:t>
            </a: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IP </a:t>
            </a:r>
            <a:r>
              <a:rPr lang="ko-KR" altLang="en-US" sz="2400" b="1" kern="0" dirty="0" smtClean="0">
                <a:solidFill>
                  <a:srgbClr val="FFFFFF"/>
                </a:solidFill>
                <a:ea typeface="HY헤드라인M"/>
              </a:rPr>
              <a:t>탐지</a:t>
            </a:r>
            <a:r>
              <a:rPr lang="ko-KR" altLang="en-US" sz="2400" b="1" kern="0" dirty="0">
                <a:solidFill>
                  <a:srgbClr val="FFFFFF"/>
                </a:solidFill>
                <a:ea typeface="HY헤드라인M"/>
              </a:rPr>
              <a:t>기술</a:t>
            </a:r>
            <a:r>
              <a:rPr kumimoji="0" lang="en-US" altLang="ko-KR" sz="2000" b="1" kern="0" dirty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 – </a:t>
            </a:r>
            <a:r>
              <a:rPr kumimoji="0" lang="ko-KR" altLang="en-US" sz="2000" b="1" kern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주요기술</a:t>
            </a:r>
            <a:r>
              <a:rPr kumimoji="0" lang="en-US" altLang="ko-KR" sz="2000" b="1" kern="0" dirty="0" smtClean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(3/6)</a:t>
            </a:r>
            <a:endParaRPr lang="en-US" altLang="ko-KR" sz="2400" kern="0" dirty="0">
              <a:solidFill>
                <a:srgbClr val="FFFFFF"/>
              </a:solidFill>
              <a:ea typeface="HY헤드라인M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88766" y="853243"/>
            <a:ext cx="9295200" cy="1999693"/>
          </a:xfrm>
          <a:prstGeom prst="roundRect">
            <a:avLst>
              <a:gd name="adj" fmla="val 3797"/>
            </a:avLst>
          </a:prstGeom>
          <a:solidFill>
            <a:srgbClr val="F5FBEB"/>
          </a:solidFill>
          <a:ln w="25400" cap="flat" cmpd="sng" algn="ctr">
            <a:noFill/>
            <a:prstDash val="solid"/>
          </a:ln>
          <a:effectLst/>
        </p:spPr>
        <p:txBody>
          <a:bodyPr tIns="108000" bIns="0" anchor="t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lvl="0" indent="-101600">
              <a:lnSpc>
                <a:spcPct val="1500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80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80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유형</a:t>
            </a:r>
            <a:r>
              <a:rPr lang="en-US" altLang="ko-KR" sz="180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1) </a:t>
            </a:r>
            <a:r>
              <a:rPr lang="ko-KR" altLang="en-US" sz="180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발송경로에 </a:t>
            </a:r>
            <a:r>
              <a:rPr lang="en-US" altLang="ko-KR" sz="1800" smtClean="0">
                <a:solidFill>
                  <a:srgbClr val="000000"/>
                </a:solidFill>
                <a:latin typeface="HY헤드라인M"/>
                <a:ea typeface="HY헤드라인M"/>
              </a:rPr>
              <a:t>Path</a:t>
            </a:r>
            <a:r>
              <a:rPr lang="ko-KR" altLang="en-US" sz="1800" smtClean="0">
                <a:solidFill>
                  <a:srgbClr val="000000"/>
                </a:solidFill>
                <a:latin typeface="HY헤드라인M"/>
                <a:ea typeface="HY헤드라인M"/>
              </a:rPr>
              <a:t>가 </a:t>
            </a:r>
            <a:r>
              <a:rPr lang="en-US" altLang="ko-KR" sz="1800" smtClean="0">
                <a:solidFill>
                  <a:srgbClr val="000000"/>
                </a:solidFill>
                <a:latin typeface="HY헤드라인M"/>
                <a:ea typeface="HY헤드라인M"/>
              </a:rPr>
              <a:t>1</a:t>
            </a:r>
            <a:r>
              <a:rPr lang="ko-KR" altLang="en-US" sz="1800" smtClean="0">
                <a:solidFill>
                  <a:srgbClr val="000000"/>
                </a:solidFill>
                <a:latin typeface="HY헤드라인M"/>
                <a:ea typeface="HY헤드라인M"/>
              </a:rPr>
              <a:t>개인 경우</a:t>
            </a:r>
            <a:endParaRPr lang="en-US" altLang="ko-KR" sz="300" dirty="0">
              <a:solidFill>
                <a:srgbClr val="0000FF"/>
              </a:solidFill>
              <a:latin typeface="HY헤드라인M"/>
              <a:ea typeface="HY헤드라인M"/>
            </a:endParaRPr>
          </a:p>
          <a:p>
            <a:pPr marL="101600" lvl="0" indent="-101600"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dirty="0">
                <a:solidFill>
                  <a:srgbClr val="000000"/>
                </a:solidFill>
                <a:latin typeface="HY헤드라인M"/>
                <a:ea typeface="HY헤드라인M"/>
              </a:rPr>
              <a:t>    -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전체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200</a:t>
            </a:r>
            <a:r>
              <a:rPr lang="ko-KR" altLang="en-US" sz="1400" dirty="0" err="1" smtClean="0">
                <a:solidFill>
                  <a:srgbClr val="000000"/>
                </a:solidFill>
                <a:latin typeface="HY헤드라인M"/>
                <a:ea typeface="HY헤드라인M"/>
              </a:rPr>
              <a:t>여만개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400" dirty="0" err="1" smtClean="0">
                <a:solidFill>
                  <a:srgbClr val="000000"/>
                </a:solidFill>
                <a:latin typeface="HY헤드라인M"/>
                <a:ea typeface="HY헤드라인M"/>
              </a:rPr>
              <a:t>스팸메일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 중 약 </a:t>
            </a:r>
            <a:r>
              <a:rPr lang="en-US" altLang="ko-KR" sz="1400" dirty="0" smtClean="0">
                <a:solidFill>
                  <a:srgbClr val="0000FF"/>
                </a:solidFill>
                <a:latin typeface="HY헤드라인M"/>
                <a:ea typeface="HY헤드라인M"/>
              </a:rPr>
              <a:t>3.5%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</a:rPr>
              <a:t>에서 </a:t>
            </a:r>
            <a:r>
              <a:rPr lang="en-US" altLang="ko-KR" sz="1400" smtClean="0">
                <a:solidFill>
                  <a:srgbClr val="000000"/>
                </a:solidFill>
                <a:latin typeface="HY헤드라인M"/>
                <a:ea typeface="HY헤드라인M"/>
              </a:rPr>
              <a:t>Path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가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1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</a:rPr>
              <a:t>개 발견</a:t>
            </a:r>
            <a:endParaRPr lang="en-US" altLang="ko-KR" sz="1400" smtClean="0">
              <a:solidFill>
                <a:srgbClr val="000000"/>
              </a:solidFill>
              <a:latin typeface="HY헤드라인M"/>
              <a:ea typeface="HY헤드라인M"/>
            </a:endParaRPr>
          </a:p>
          <a:p>
            <a:pPr marL="101600" lvl="0" indent="-101600"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    - Path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가 </a:t>
            </a:r>
            <a:r>
              <a:rPr lang="en-US" altLang="ko-KR" sz="140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1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개인 </a:t>
            </a:r>
            <a:r>
              <a:rPr lang="en-US" altLang="ko-KR" sz="140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Direct-to-MX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와 같은 스팸메일 이외에도 </a:t>
            </a:r>
            <a:r>
              <a:rPr lang="ko-KR" altLang="en-US" sz="1400" err="1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웹메일</a:t>
            </a:r>
            <a:r>
              <a:rPr lang="en-US" altLang="ko-KR" sz="140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, 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광고메일</a:t>
            </a:r>
            <a:r>
              <a:rPr lang="en-US" altLang="ko-KR" sz="140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, </a:t>
            </a:r>
            <a:r>
              <a:rPr lang="ko-KR" altLang="en-US" sz="1400" err="1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알림메일</a:t>
            </a:r>
            <a:r>
              <a:rPr lang="en-US" altLang="ko-KR" sz="140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 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등 정상메일로 사용됨</a:t>
            </a:r>
            <a:endParaRPr lang="en-US" altLang="ko-KR" sz="1400" smtClean="0">
              <a:solidFill>
                <a:srgbClr val="000000"/>
              </a:solidFill>
              <a:latin typeface="HY헤드라인M"/>
              <a:ea typeface="HY헤드라인M"/>
              <a:sym typeface="Wingdings"/>
            </a:endParaRPr>
          </a:p>
          <a:p>
            <a:pPr marL="101600" lvl="0" indent="-101600"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       ※ Direct-to-MX : 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정상 발송서버를 거치지 않으면서 수신서버에 직접 메일을 보내는 유형</a:t>
            </a:r>
            <a:endParaRPr lang="en-US" altLang="ko-KR" sz="1400" smtClean="0">
              <a:solidFill>
                <a:srgbClr val="000000"/>
              </a:solidFill>
              <a:latin typeface="HY헤드라인M"/>
              <a:ea typeface="HY헤드라인M"/>
              <a:sym typeface="Wingdings"/>
            </a:endParaRPr>
          </a:p>
          <a:p>
            <a:pPr marL="101600" lvl="0" indent="-101600">
              <a:lnSpc>
                <a:spcPct val="150000"/>
              </a:lnSpc>
              <a:buClr>
                <a:srgbClr val="0070C0"/>
              </a:buClr>
            </a:pPr>
            <a:r>
              <a:rPr lang="en-US" altLang="ko-KR" sz="1600" smtClean="0">
                <a:solidFill>
                  <a:srgbClr val="0000FF"/>
                </a:solidFill>
                <a:latin typeface="HY헤드라인M"/>
                <a:ea typeface="HY헤드라인M"/>
              </a:rPr>
              <a:t>   =&gt; </a:t>
            </a:r>
            <a:r>
              <a:rPr lang="ko-KR" altLang="en-US" sz="1600" smtClean="0">
                <a:solidFill>
                  <a:srgbClr val="0000FF"/>
                </a:solidFill>
                <a:latin typeface="HY헤드라인M"/>
                <a:ea typeface="HY헤드라인M"/>
              </a:rPr>
              <a:t>정상 웹메일</a:t>
            </a:r>
            <a:r>
              <a:rPr lang="en-US" altLang="ko-KR" sz="1600" smtClean="0">
                <a:solidFill>
                  <a:srgbClr val="0000FF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600" smtClean="0">
                <a:solidFill>
                  <a:srgbClr val="0000FF"/>
                </a:solidFill>
                <a:latin typeface="HY헤드라인M"/>
                <a:ea typeface="HY헤드라인M"/>
              </a:rPr>
              <a:t>광고메일 발송자를 공격</a:t>
            </a:r>
            <a:r>
              <a:rPr lang="en-US" altLang="ko-KR" sz="1600" smtClean="0">
                <a:solidFill>
                  <a:srgbClr val="0000FF"/>
                </a:solidFill>
                <a:latin typeface="HY헤드라인M"/>
                <a:ea typeface="HY헤드라인M"/>
              </a:rPr>
              <a:t>IP</a:t>
            </a:r>
            <a:r>
              <a:rPr lang="ko-KR" altLang="en-US" sz="1600" smtClean="0">
                <a:solidFill>
                  <a:srgbClr val="0000FF"/>
                </a:solidFill>
                <a:latin typeface="HY헤드라인M"/>
                <a:ea typeface="HY헤드라인M"/>
              </a:rPr>
              <a:t>로 오탐할 가능성을 고려하여 현재 탐지범위에서 제외</a:t>
            </a:r>
            <a:endParaRPr lang="en-US" altLang="ko-KR" sz="1600" dirty="0" smtClean="0">
              <a:solidFill>
                <a:srgbClr val="0000FF"/>
              </a:solidFill>
              <a:latin typeface="HY헤드라인M"/>
              <a:ea typeface="HY헤드라인M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573209" y="6104379"/>
            <a:ext cx="234551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ea typeface="HY헤드라인M"/>
              </a:rPr>
              <a:t>Dorect</a:t>
            </a:r>
            <a:r>
              <a:rPr lang="en-US" altLang="ko-KR" dirty="0" smtClean="0">
                <a:solidFill>
                  <a:srgbClr val="000000"/>
                </a:solidFill>
                <a:ea typeface="HY헤드라인M"/>
              </a:rPr>
              <a:t>-To-</a:t>
            </a:r>
            <a:r>
              <a:rPr lang="en-US" altLang="ko-KR" dirty="0" err="1" smtClean="0">
                <a:solidFill>
                  <a:srgbClr val="000000"/>
                </a:solidFill>
                <a:ea typeface="HY헤드라인M"/>
              </a:rPr>
              <a:t>Mx</a:t>
            </a:r>
            <a:r>
              <a:rPr lang="ko-KR" altLang="en-US" dirty="0" smtClean="0">
                <a:solidFill>
                  <a:srgbClr val="000000"/>
                </a:solidFill>
                <a:ea typeface="HY헤드라인M"/>
              </a:rPr>
              <a:t>공격기법의</a:t>
            </a:r>
            <a:r>
              <a:rPr lang="en-US" altLang="ko-KR" dirty="0" smtClean="0">
                <a:solidFill>
                  <a:srgbClr val="000000"/>
                </a:solidFill>
                <a:ea typeface="HY헤드라인M"/>
              </a:rPr>
              <a:t> </a:t>
            </a:r>
            <a:r>
              <a:rPr lang="ko-KR" altLang="en-US" dirty="0" smtClean="0">
                <a:solidFill>
                  <a:srgbClr val="000000"/>
                </a:solidFill>
                <a:ea typeface="HY헤드라인M"/>
              </a:rPr>
              <a:t>실제 사례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775206" y="2996952"/>
            <a:ext cx="8523460" cy="3169221"/>
            <a:chOff x="1063774" y="4121696"/>
            <a:chExt cx="8523460" cy="2404517"/>
          </a:xfrm>
        </p:grpSpPr>
        <p:pic>
          <p:nvPicPr>
            <p:cNvPr id="35" name="그림 34" descr="http://www.rickconner.net/spamweb/directmx.jpg"/>
            <p:cNvPicPr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3774" y="4121696"/>
              <a:ext cx="2664296" cy="240451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81834" y="4293096"/>
              <a:ext cx="5105400" cy="203835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38" name="직사각형 37"/>
            <p:cNvSpPr/>
            <p:nvPr/>
          </p:nvSpPr>
          <p:spPr>
            <a:xfrm>
              <a:off x="4689350" y="4303787"/>
              <a:ext cx="4824536" cy="349349"/>
            </a:xfrm>
            <a:prstGeom prst="rect">
              <a:avLst/>
            </a:prstGeom>
            <a:noFill/>
            <a:ln w="57150" cap="flat" cmpd="sng" algn="ctr">
              <a:solidFill>
                <a:srgbClr val="FF0000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-"/>
              </a:pPr>
              <a:endParaRPr kumimoji="1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latin typeface="HY헤드라인M"/>
                <a:ea typeface="HY헤드라인M"/>
              </a:endParaRPr>
            </a:p>
          </p:txBody>
        </p:sp>
      </p:grpSp>
      <p:sp>
        <p:nvSpPr>
          <p:cNvPr id="39" name="직사각형 38"/>
          <p:cNvSpPr/>
          <p:nvPr/>
        </p:nvSpPr>
        <p:spPr>
          <a:xfrm>
            <a:off x="1148597" y="6166173"/>
            <a:ext cx="191751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err="1" smtClean="0">
                <a:solidFill>
                  <a:srgbClr val="000000"/>
                </a:solidFill>
                <a:ea typeface="HY헤드라인M"/>
              </a:rPr>
              <a:t>Dorect</a:t>
            </a:r>
            <a:r>
              <a:rPr lang="en-US" altLang="ko-KR" dirty="0" smtClean="0">
                <a:solidFill>
                  <a:srgbClr val="000000"/>
                </a:solidFill>
                <a:ea typeface="HY헤드라인M"/>
              </a:rPr>
              <a:t>-To-</a:t>
            </a:r>
            <a:r>
              <a:rPr lang="en-US" altLang="ko-KR" dirty="0" err="1" smtClean="0">
                <a:solidFill>
                  <a:srgbClr val="000000"/>
                </a:solidFill>
                <a:ea typeface="HY헤드라인M"/>
              </a:rPr>
              <a:t>Mx</a:t>
            </a:r>
            <a:r>
              <a:rPr lang="ko-KR" altLang="en-US" dirty="0" smtClean="0">
                <a:solidFill>
                  <a:srgbClr val="000000"/>
                </a:solidFill>
                <a:ea typeface="HY헤드라인M"/>
              </a:rPr>
              <a:t>공격 기법 과정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382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23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3. </a:t>
            </a:r>
            <a:r>
              <a:rPr lang="ko-KR" altLang="en-US" sz="2400" b="1" kern="0" dirty="0" err="1" smtClean="0">
                <a:solidFill>
                  <a:srgbClr val="FFFFFF"/>
                </a:solidFill>
                <a:ea typeface="HY헤드라인M"/>
              </a:rPr>
              <a:t>이메일</a:t>
            </a:r>
            <a:r>
              <a:rPr lang="ko-KR" altLang="en-US" sz="2400" b="1" kern="0" dirty="0" smtClean="0">
                <a:solidFill>
                  <a:srgbClr val="FFFFFF"/>
                </a:solidFill>
                <a:ea typeface="HY헤드라인M"/>
              </a:rPr>
              <a:t> 기반 공격</a:t>
            </a: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IP </a:t>
            </a:r>
            <a:r>
              <a:rPr lang="ko-KR" altLang="en-US" sz="2400" b="1" kern="0" dirty="0" smtClean="0">
                <a:solidFill>
                  <a:srgbClr val="FFFFFF"/>
                </a:solidFill>
                <a:ea typeface="HY헤드라인M"/>
              </a:rPr>
              <a:t>탐지</a:t>
            </a:r>
            <a:r>
              <a:rPr lang="ko-KR" altLang="en-US" sz="2400" b="1" kern="0" dirty="0">
                <a:solidFill>
                  <a:srgbClr val="FFFFFF"/>
                </a:solidFill>
                <a:ea typeface="HY헤드라인M"/>
              </a:rPr>
              <a:t>기술</a:t>
            </a:r>
            <a:r>
              <a:rPr kumimoji="0" lang="en-US" altLang="ko-KR" sz="2000" b="1" kern="0" dirty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 – </a:t>
            </a:r>
            <a:r>
              <a:rPr kumimoji="0" lang="ko-KR" altLang="en-US" sz="2000" b="1" kern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주요기술</a:t>
            </a:r>
            <a:r>
              <a:rPr kumimoji="0" lang="en-US" altLang="ko-KR" sz="2000" b="1" kern="0" dirty="0" smtClean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(4/6)</a:t>
            </a:r>
            <a:endParaRPr lang="en-US" altLang="ko-KR" sz="2400" kern="0" dirty="0">
              <a:solidFill>
                <a:srgbClr val="FFFFFF"/>
              </a:solidFill>
              <a:ea typeface="HY헤드라인M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88766" y="853243"/>
            <a:ext cx="9295200" cy="1831506"/>
          </a:xfrm>
          <a:prstGeom prst="roundRect">
            <a:avLst>
              <a:gd name="adj" fmla="val 3797"/>
            </a:avLst>
          </a:prstGeom>
          <a:solidFill>
            <a:srgbClr val="F5FBEB"/>
          </a:solidFill>
          <a:ln w="25400" cap="flat" cmpd="sng" algn="ctr">
            <a:noFill/>
            <a:prstDash val="solid"/>
          </a:ln>
          <a:effectLst/>
        </p:spPr>
        <p:txBody>
          <a:bodyPr tIns="108000" bIns="0" anchor="t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lvl="0" indent="-101600">
              <a:lnSpc>
                <a:spcPct val="1500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80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유형</a:t>
            </a:r>
            <a:r>
              <a:rPr lang="en-US" altLang="ko-KR" sz="1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2) </a:t>
            </a:r>
            <a:r>
              <a:rPr lang="ko-KR" altLang="en-US" sz="1800" smtClean="0">
                <a:solidFill>
                  <a:srgbClr val="000000"/>
                </a:solidFill>
                <a:latin typeface="HY헤드라인M"/>
                <a:ea typeface="HY헤드라인M"/>
              </a:rPr>
              <a:t>발송경로에 </a:t>
            </a:r>
            <a:r>
              <a:rPr lang="en-US" altLang="ko-KR" sz="18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Path</a:t>
            </a:r>
            <a:r>
              <a:rPr lang="ko-KR" altLang="en-US" sz="1800" smtClean="0">
                <a:solidFill>
                  <a:srgbClr val="000000"/>
                </a:solidFill>
                <a:latin typeface="HY헤드라인M"/>
                <a:ea typeface="HY헤드라인M"/>
              </a:rPr>
              <a:t>가 </a:t>
            </a:r>
            <a:r>
              <a:rPr lang="en-US" altLang="ko-KR" sz="18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2</a:t>
            </a:r>
            <a:r>
              <a:rPr lang="ko-KR" altLang="en-US" sz="1800" smtClean="0">
                <a:solidFill>
                  <a:srgbClr val="000000"/>
                </a:solidFill>
                <a:latin typeface="HY헤드라인M"/>
                <a:ea typeface="HY헤드라인M"/>
              </a:rPr>
              <a:t>개 이상이고</a:t>
            </a:r>
            <a:r>
              <a:rPr lang="en-US" altLang="ko-KR" sz="18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,</a:t>
            </a:r>
            <a:r>
              <a:rPr lang="ko-KR" altLang="en-US" sz="1800" smtClean="0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Null</a:t>
            </a:r>
            <a:r>
              <a:rPr lang="ko-KR" altLang="en-US" sz="1800" smtClean="0">
                <a:solidFill>
                  <a:srgbClr val="000000"/>
                </a:solidFill>
                <a:latin typeface="HY헤드라인M"/>
                <a:ea typeface="HY헤드라인M"/>
              </a:rPr>
              <a:t>이 있는 </a:t>
            </a:r>
            <a:r>
              <a:rPr lang="ko-KR" altLang="en-US" sz="18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경우</a:t>
            </a:r>
            <a:endParaRPr lang="en-US" altLang="ko-KR" sz="300" dirty="0" smtClean="0">
              <a:solidFill>
                <a:srgbClr val="0000FF"/>
              </a:solidFill>
              <a:latin typeface="HY헤드라인M"/>
              <a:ea typeface="HY헤드라인M"/>
            </a:endParaRPr>
          </a:p>
          <a:p>
            <a:pPr marL="101600" lvl="0" indent="-101600"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    -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전체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200</a:t>
            </a:r>
            <a:r>
              <a:rPr lang="ko-KR" altLang="en-US" sz="1400" dirty="0" err="1" smtClean="0">
                <a:solidFill>
                  <a:srgbClr val="000000"/>
                </a:solidFill>
                <a:latin typeface="HY헤드라인M"/>
                <a:ea typeface="HY헤드라인M"/>
              </a:rPr>
              <a:t>여만개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400" dirty="0" err="1" smtClean="0">
                <a:solidFill>
                  <a:srgbClr val="000000"/>
                </a:solidFill>
                <a:latin typeface="HY헤드라인M"/>
                <a:ea typeface="HY헤드라인M"/>
              </a:rPr>
              <a:t>스팸메일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</a:rPr>
              <a:t>중 약 </a:t>
            </a:r>
            <a:r>
              <a:rPr lang="en-US" altLang="ko-KR" sz="1400" dirty="0" smtClean="0">
                <a:solidFill>
                  <a:srgbClr val="0000FF"/>
                </a:solidFill>
                <a:latin typeface="HY헤드라인M"/>
                <a:ea typeface="HY헤드라인M"/>
              </a:rPr>
              <a:t>91%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</a:rPr>
              <a:t>에서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Path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</a:rPr>
              <a:t>의 값에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Null 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</a:rPr>
              <a:t>발견</a:t>
            </a:r>
            <a:endParaRPr lang="en-US" altLang="ko-KR" sz="1400" dirty="0" smtClean="0">
              <a:solidFill>
                <a:srgbClr val="000000"/>
              </a:solidFill>
              <a:latin typeface="HY헤드라인M"/>
              <a:ea typeface="HY헤드라인M"/>
            </a:endParaRPr>
          </a:p>
          <a:p>
            <a:pPr marL="101600" lvl="0" indent="-101600"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dirty="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-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공격자가 발송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IP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를 감추기 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위해 임의로 기록한 것으로 판단됨</a:t>
            </a:r>
            <a:endParaRPr lang="en-US" altLang="ko-KR" sz="1400" dirty="0" smtClean="0">
              <a:solidFill>
                <a:srgbClr val="000000"/>
              </a:solidFill>
              <a:latin typeface="HY헤드라인M"/>
              <a:ea typeface="HY헤드라인M"/>
              <a:sym typeface="Wingdings"/>
            </a:endParaRPr>
          </a:p>
          <a:p>
            <a:pPr marL="101600" lvl="0" indent="-101600">
              <a:lnSpc>
                <a:spcPct val="150000"/>
              </a:lnSpc>
              <a:buClr>
                <a:srgbClr val="0070C0"/>
              </a:buClr>
            </a:pPr>
            <a:r>
              <a:rPr lang="en-US" altLang="ko-KR" sz="1600" dirty="0" smtClean="0">
                <a:solidFill>
                  <a:srgbClr val="0000FF"/>
                </a:solidFill>
                <a:latin typeface="HY헤드라인M"/>
                <a:ea typeface="HY헤드라인M"/>
              </a:rPr>
              <a:t>   =&gt; </a:t>
            </a:r>
            <a:r>
              <a:rPr lang="ko-KR" altLang="en-US" sz="1600" smtClean="0">
                <a:solidFill>
                  <a:srgbClr val="0000FF"/>
                </a:solidFill>
                <a:latin typeface="HY헤드라인M"/>
                <a:ea typeface="HY헤드라인M"/>
              </a:rPr>
              <a:t>공격자에 의한 조작으로 판단함에 따라</a:t>
            </a:r>
            <a:r>
              <a:rPr lang="en-US" altLang="ko-KR" sz="1600" dirty="0" smtClean="0">
                <a:solidFill>
                  <a:srgbClr val="0000FF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600" smtClean="0">
                <a:solidFill>
                  <a:srgbClr val="0000FF"/>
                </a:solidFill>
                <a:latin typeface="HY헤드라인M"/>
                <a:ea typeface="HY헤드라인M"/>
              </a:rPr>
              <a:t>공격</a:t>
            </a:r>
            <a:r>
              <a:rPr lang="en-US" altLang="ko-KR" sz="1600" dirty="0" smtClean="0">
                <a:solidFill>
                  <a:srgbClr val="0000FF"/>
                </a:solidFill>
                <a:latin typeface="HY헤드라인M"/>
                <a:ea typeface="HY헤드라인M"/>
              </a:rPr>
              <a:t>IP</a:t>
            </a:r>
            <a:r>
              <a:rPr lang="ko-KR" altLang="en-US" sz="1600" smtClean="0">
                <a:solidFill>
                  <a:srgbClr val="0000FF"/>
                </a:solidFill>
                <a:latin typeface="HY헤드라인M"/>
                <a:ea typeface="HY헤드라인M"/>
              </a:rPr>
              <a:t>에 의해 발송된 것으로 탐지</a:t>
            </a:r>
            <a:endParaRPr lang="en-US" altLang="ko-KR" sz="1600" dirty="0" smtClean="0">
              <a:solidFill>
                <a:srgbClr val="0000FF"/>
              </a:solidFill>
              <a:latin typeface="HY헤드라인M"/>
              <a:ea typeface="HY헤드라인M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6340" y="6250239"/>
            <a:ext cx="2992634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smtClean="0">
                <a:solidFill>
                  <a:srgbClr val="000000"/>
                </a:solidFill>
                <a:ea typeface="HY헤드라인M"/>
              </a:rPr>
              <a:t>&lt; </a:t>
            </a:r>
            <a:r>
              <a:rPr lang="ko-KR" altLang="en-US" sz="1050" smtClean="0">
                <a:solidFill>
                  <a:srgbClr val="000000"/>
                </a:solidFill>
                <a:ea typeface="HY헤드라인M"/>
              </a:rPr>
              <a:t>공격</a:t>
            </a:r>
            <a:r>
              <a:rPr lang="en-US" altLang="ko-KR" sz="1050" smtClean="0">
                <a:solidFill>
                  <a:srgbClr val="000000"/>
                </a:solidFill>
                <a:ea typeface="HY헤드라인M"/>
              </a:rPr>
              <a:t>IP</a:t>
            </a:r>
            <a:r>
              <a:rPr lang="ko-KR" altLang="en-US" sz="1050" smtClean="0">
                <a:solidFill>
                  <a:srgbClr val="000000"/>
                </a:solidFill>
                <a:ea typeface="HY헤드라인M"/>
              </a:rPr>
              <a:t>에서 발송된 </a:t>
            </a:r>
            <a:r>
              <a:rPr lang="ko-KR" altLang="en-US" sz="1050" dirty="0" err="1" smtClean="0">
                <a:solidFill>
                  <a:srgbClr val="000000"/>
                </a:solidFill>
                <a:ea typeface="HY헤드라인M"/>
              </a:rPr>
              <a:t>이메일</a:t>
            </a:r>
            <a:r>
              <a:rPr lang="ko-KR" altLang="en-US" sz="1050" dirty="0" smtClean="0">
                <a:solidFill>
                  <a:srgbClr val="000000"/>
                </a:solidFill>
                <a:ea typeface="HY헤드라인M"/>
              </a:rPr>
              <a:t> 예시 </a:t>
            </a: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- 1</a:t>
            </a:r>
            <a:r>
              <a:rPr lang="ko-KR" altLang="en-US" sz="1050" dirty="0" smtClean="0">
                <a:solidFill>
                  <a:srgbClr val="000000"/>
                </a:solidFill>
                <a:ea typeface="HY헤드라인M"/>
              </a:rPr>
              <a:t> </a:t>
            </a: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&gt;</a:t>
            </a:r>
            <a:endParaRPr lang="ko-KR" altLang="en-US" sz="1050" dirty="0">
              <a:solidFill>
                <a:srgbClr val="000000"/>
              </a:solidFill>
              <a:ea typeface="HY헤드라인M"/>
            </a:endParaRPr>
          </a:p>
        </p:txBody>
      </p:sp>
      <p:grpSp>
        <p:nvGrpSpPr>
          <p:cNvPr id="202" name="그룹 201"/>
          <p:cNvGrpSpPr/>
          <p:nvPr/>
        </p:nvGrpSpPr>
        <p:grpSpPr>
          <a:xfrm>
            <a:off x="415702" y="2834310"/>
            <a:ext cx="8865212" cy="3392484"/>
            <a:chOff x="415702" y="3677016"/>
            <a:chExt cx="8865212" cy="2643549"/>
          </a:xfrm>
        </p:grpSpPr>
        <p:grpSp>
          <p:nvGrpSpPr>
            <p:cNvPr id="134" name="그룹 133"/>
            <p:cNvGrpSpPr/>
            <p:nvPr/>
          </p:nvGrpSpPr>
          <p:grpSpPr>
            <a:xfrm>
              <a:off x="415702" y="4149080"/>
              <a:ext cx="4514850" cy="2162175"/>
              <a:chOff x="288766" y="3820786"/>
              <a:chExt cx="4514850" cy="2162175"/>
            </a:xfrm>
          </p:grpSpPr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8766" y="3820786"/>
                <a:ext cx="4514850" cy="2162175"/>
              </a:xfrm>
              <a:prstGeom prst="rect">
                <a:avLst/>
              </a:prstGeom>
            </p:spPr>
          </p:pic>
          <p:sp>
            <p:nvSpPr>
              <p:cNvPr id="132" name="직사각형 131"/>
              <p:cNvSpPr/>
              <p:nvPr/>
            </p:nvSpPr>
            <p:spPr>
              <a:xfrm>
                <a:off x="559718" y="4682359"/>
                <a:ext cx="1224136" cy="137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6" name="직사각형 135"/>
              <p:cNvSpPr/>
              <p:nvPr/>
            </p:nvSpPr>
            <p:spPr>
              <a:xfrm>
                <a:off x="1063774" y="3971726"/>
                <a:ext cx="936104" cy="137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38" name="그룹 137"/>
            <p:cNvGrpSpPr/>
            <p:nvPr/>
          </p:nvGrpSpPr>
          <p:grpSpPr>
            <a:xfrm>
              <a:off x="4975614" y="4148865"/>
              <a:ext cx="4305300" cy="2171700"/>
              <a:chOff x="4848678" y="3820571"/>
              <a:chExt cx="4305300" cy="2171700"/>
            </a:xfrm>
          </p:grpSpPr>
          <p:grpSp>
            <p:nvGrpSpPr>
              <p:cNvPr id="135" name="그룹 134"/>
              <p:cNvGrpSpPr/>
              <p:nvPr/>
            </p:nvGrpSpPr>
            <p:grpSpPr>
              <a:xfrm>
                <a:off x="4848678" y="3820571"/>
                <a:ext cx="4305300" cy="2171700"/>
                <a:chOff x="4848678" y="3820571"/>
                <a:chExt cx="4305300" cy="2171700"/>
              </a:xfrm>
            </p:grpSpPr>
            <p:pic>
              <p:nvPicPr>
                <p:cNvPr id="8" name="그림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48678" y="3820571"/>
                  <a:ext cx="4305300" cy="2171700"/>
                </a:xfrm>
                <a:prstGeom prst="rect">
                  <a:avLst/>
                </a:prstGeom>
              </p:spPr>
            </p:pic>
            <p:sp>
              <p:nvSpPr>
                <p:cNvPr id="133" name="직사각형 132"/>
                <p:cNvSpPr/>
                <p:nvPr/>
              </p:nvSpPr>
              <p:spPr>
                <a:xfrm>
                  <a:off x="5074568" y="4682359"/>
                  <a:ext cx="1224136" cy="137291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137" name="직사각형 136"/>
              <p:cNvSpPr/>
              <p:nvPr/>
            </p:nvSpPr>
            <p:spPr>
              <a:xfrm>
                <a:off x="5578624" y="3971411"/>
                <a:ext cx="957758" cy="13729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9" name="직사각형 138"/>
            <p:cNvSpPr/>
            <p:nvPr/>
          </p:nvSpPr>
          <p:spPr>
            <a:xfrm>
              <a:off x="2431926" y="4418268"/>
              <a:ext cx="288032" cy="169983"/>
            </a:xfrm>
            <a:prstGeom prst="rect">
              <a:avLst/>
            </a:prstGeom>
            <a:solidFill>
              <a:schemeClr val="accent2">
                <a:alpha val="3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직사각형 139"/>
            <p:cNvSpPr/>
            <p:nvPr/>
          </p:nvSpPr>
          <p:spPr>
            <a:xfrm>
              <a:off x="6708380" y="4418268"/>
              <a:ext cx="288032" cy="169983"/>
            </a:xfrm>
            <a:prstGeom prst="rect">
              <a:avLst/>
            </a:prstGeom>
            <a:solidFill>
              <a:schemeClr val="accent2">
                <a:alpha val="3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2" name="직사각형 141"/>
            <p:cNvSpPr/>
            <p:nvPr/>
          </p:nvSpPr>
          <p:spPr>
            <a:xfrm>
              <a:off x="1999878" y="4129722"/>
              <a:ext cx="2232248" cy="169983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직사각형 142"/>
            <p:cNvSpPr/>
            <p:nvPr/>
          </p:nvSpPr>
          <p:spPr>
            <a:xfrm>
              <a:off x="6514728" y="4129722"/>
              <a:ext cx="2541934" cy="169983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5" name="직선 화살표 연결선 144"/>
            <p:cNvCxnSpPr>
              <a:stCxn id="196" idx="1"/>
              <a:endCxn id="139" idx="3"/>
            </p:cNvCxnSpPr>
            <p:nvPr/>
          </p:nvCxnSpPr>
          <p:spPr>
            <a:xfrm flipH="1" flipV="1">
              <a:off x="2719958" y="4503260"/>
              <a:ext cx="2892005" cy="122638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46" name="직선 화살표 연결선 145"/>
            <p:cNvCxnSpPr>
              <a:stCxn id="196" idx="0"/>
              <a:endCxn id="140" idx="2"/>
            </p:cNvCxnSpPr>
            <p:nvPr/>
          </p:nvCxnSpPr>
          <p:spPr>
            <a:xfrm flipV="1">
              <a:off x="5677534" y="4588251"/>
              <a:ext cx="1174862" cy="111647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171" name="모서리가 둥근 직사각형 170"/>
            <p:cNvSpPr/>
            <p:nvPr/>
          </p:nvSpPr>
          <p:spPr>
            <a:xfrm>
              <a:off x="4784767" y="3677016"/>
              <a:ext cx="1035058" cy="593908"/>
            </a:xfrm>
            <a:prstGeom prst="roundRect">
              <a:avLst/>
            </a:prstGeom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실제</a:t>
              </a:r>
              <a:endParaRPr lang="en-US" altLang="ko-KR" sz="16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발송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IP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/>
            <p:cNvSpPr/>
            <p:nvPr/>
          </p:nvSpPr>
          <p:spPr>
            <a:xfrm>
              <a:off x="1422520" y="4416392"/>
              <a:ext cx="980560" cy="169983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직사각형 172"/>
            <p:cNvSpPr/>
            <p:nvPr/>
          </p:nvSpPr>
          <p:spPr>
            <a:xfrm>
              <a:off x="5983023" y="4416392"/>
              <a:ext cx="691695" cy="169983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9" name="모서리가 둥근 직사각형 178"/>
            <p:cNvSpPr/>
            <p:nvPr/>
          </p:nvSpPr>
          <p:spPr>
            <a:xfrm>
              <a:off x="2752514" y="5121103"/>
              <a:ext cx="1035058" cy="593908"/>
            </a:xfrm>
            <a:prstGeom prst="roundRect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 smtClean="0">
                  <a:solidFill>
                    <a:schemeClr val="tx1"/>
                  </a:solidFill>
                </a:rPr>
                <a:t>조작된 발송</a:t>
              </a:r>
              <a:r>
                <a:rPr lang="en-US" altLang="ko-KR" sz="1600" dirty="0" smtClean="0">
                  <a:solidFill>
                    <a:schemeClr val="tx1"/>
                  </a:solidFill>
                </a:rPr>
                <a:t>IP</a:t>
              </a:r>
              <a:endParaRPr lang="ko-KR" alt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180" name="직선 화살표 연결선 179"/>
            <p:cNvCxnSpPr>
              <a:stCxn id="179" idx="1"/>
              <a:endCxn id="172" idx="2"/>
            </p:cNvCxnSpPr>
            <p:nvPr/>
          </p:nvCxnSpPr>
          <p:spPr>
            <a:xfrm flipH="1" flipV="1">
              <a:off x="1912800" y="4586375"/>
              <a:ext cx="839714" cy="831682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3" name="직선 화살표 연결선 182"/>
            <p:cNvCxnSpPr>
              <a:stCxn id="179" idx="3"/>
              <a:endCxn id="173" idx="2"/>
            </p:cNvCxnSpPr>
            <p:nvPr/>
          </p:nvCxnSpPr>
          <p:spPr>
            <a:xfrm flipV="1">
              <a:off x="3787572" y="4586375"/>
              <a:ext cx="2541299" cy="831682"/>
            </a:xfrm>
            <a:prstGeom prst="straightConnector1">
              <a:avLst/>
            </a:prstGeom>
            <a:ln>
              <a:solidFill>
                <a:schemeClr val="accent3">
                  <a:lumMod val="50000"/>
                </a:schemeClr>
              </a:solidFill>
              <a:tailEnd type="triangle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86" name="직선 화살표 연결선 185"/>
            <p:cNvCxnSpPr>
              <a:stCxn id="171" idx="1"/>
              <a:endCxn id="142" idx="3"/>
            </p:cNvCxnSpPr>
            <p:nvPr/>
          </p:nvCxnSpPr>
          <p:spPr>
            <a:xfrm flipH="1">
              <a:off x="4232126" y="3973970"/>
              <a:ext cx="552641" cy="2407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9" name="직선 화살표 연결선 188"/>
            <p:cNvCxnSpPr>
              <a:stCxn id="171" idx="3"/>
              <a:endCxn id="143" idx="1"/>
            </p:cNvCxnSpPr>
            <p:nvPr/>
          </p:nvCxnSpPr>
          <p:spPr>
            <a:xfrm>
              <a:off x="5819825" y="3973970"/>
              <a:ext cx="694903" cy="2407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grpSp>
          <p:nvGrpSpPr>
            <p:cNvPr id="201" name="그룹 200"/>
            <p:cNvGrpSpPr/>
            <p:nvPr/>
          </p:nvGrpSpPr>
          <p:grpSpPr>
            <a:xfrm>
              <a:off x="4667390" y="5127196"/>
              <a:ext cx="2205751" cy="1155061"/>
              <a:chOff x="6412518" y="5010653"/>
              <a:chExt cx="2205751" cy="1155061"/>
            </a:xfrm>
          </p:grpSpPr>
          <p:sp>
            <p:nvSpPr>
              <p:cNvPr id="196" name="타원 195"/>
              <p:cNvSpPr/>
              <p:nvPr/>
            </p:nvSpPr>
            <p:spPr>
              <a:xfrm>
                <a:off x="7329931" y="5588183"/>
                <a:ext cx="185462" cy="170126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5" name="폭발 2 154"/>
              <p:cNvSpPr/>
              <p:nvPr/>
            </p:nvSpPr>
            <p:spPr>
              <a:xfrm>
                <a:off x="6412518" y="5010653"/>
                <a:ext cx="2205751" cy="1155061"/>
              </a:xfrm>
              <a:prstGeom prst="irregularSeal2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pPr algn="ctr"/>
                <a:r>
                  <a:rPr lang="ko-KR" altLang="en-US" sz="1800" dirty="0" smtClean="0"/>
                  <a:t>전송경로</a:t>
                </a:r>
                <a:endParaRPr lang="en-US" altLang="ko-KR" sz="1800" dirty="0" smtClean="0"/>
              </a:p>
              <a:p>
                <a:pPr algn="ctr"/>
                <a:r>
                  <a:rPr lang="ko-KR" altLang="en-US" sz="1800" dirty="0" smtClean="0"/>
                  <a:t>누락</a:t>
                </a:r>
                <a:endParaRPr lang="ko-KR" altLang="en-US" sz="1800" dirty="0"/>
              </a:p>
            </p:txBody>
          </p:sp>
        </p:grpSp>
      </p:grpSp>
      <p:sp>
        <p:nvSpPr>
          <p:cNvPr id="203" name="직사각형 202"/>
          <p:cNvSpPr/>
          <p:nvPr/>
        </p:nvSpPr>
        <p:spPr>
          <a:xfrm>
            <a:off x="5733228" y="6250239"/>
            <a:ext cx="2992634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>
                <a:solidFill>
                  <a:srgbClr val="000000"/>
                </a:solidFill>
                <a:ea typeface="HY헤드라인M"/>
              </a:rPr>
              <a:t>&lt; </a:t>
            </a:r>
            <a:r>
              <a:rPr lang="ko-KR" altLang="en-US" sz="1050" smtClean="0">
                <a:solidFill>
                  <a:srgbClr val="000000"/>
                </a:solidFill>
                <a:ea typeface="HY헤드라인M"/>
              </a:rPr>
              <a:t>공격</a:t>
            </a:r>
            <a:r>
              <a:rPr lang="en-US" altLang="ko-KR" sz="1050" smtClean="0">
                <a:solidFill>
                  <a:srgbClr val="000000"/>
                </a:solidFill>
                <a:ea typeface="HY헤드라인M"/>
              </a:rPr>
              <a:t>IP</a:t>
            </a:r>
            <a:r>
              <a:rPr lang="ko-KR" altLang="en-US" sz="1050" smtClean="0">
                <a:solidFill>
                  <a:srgbClr val="000000"/>
                </a:solidFill>
                <a:ea typeface="HY헤드라인M"/>
              </a:rPr>
              <a:t>에서 발송</a:t>
            </a:r>
            <a:r>
              <a:rPr lang="ko-KR" altLang="en-US" sz="1050">
                <a:solidFill>
                  <a:srgbClr val="000000"/>
                </a:solidFill>
                <a:ea typeface="HY헤드라인M"/>
              </a:rPr>
              <a:t>된</a:t>
            </a:r>
            <a:r>
              <a:rPr lang="ko-KR" altLang="en-US" sz="1050" smtClean="0">
                <a:solidFill>
                  <a:srgbClr val="000000"/>
                </a:solidFill>
                <a:ea typeface="HY헤드라인M"/>
              </a:rPr>
              <a:t> </a:t>
            </a:r>
            <a:r>
              <a:rPr lang="ko-KR" altLang="en-US" sz="1050" dirty="0" err="1">
                <a:solidFill>
                  <a:srgbClr val="000000"/>
                </a:solidFill>
                <a:ea typeface="HY헤드라인M"/>
              </a:rPr>
              <a:t>이메일</a:t>
            </a:r>
            <a:r>
              <a:rPr lang="ko-KR" altLang="en-US" sz="1050" dirty="0">
                <a:solidFill>
                  <a:srgbClr val="000000"/>
                </a:solidFill>
                <a:ea typeface="HY헤드라인M"/>
              </a:rPr>
              <a:t> 예시 </a:t>
            </a:r>
            <a:r>
              <a:rPr lang="en-US" altLang="ko-KR" sz="1050" dirty="0">
                <a:solidFill>
                  <a:srgbClr val="000000"/>
                </a:solidFill>
                <a:ea typeface="HY헤드라인M"/>
              </a:rPr>
              <a:t>- </a:t>
            </a: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2</a:t>
            </a:r>
            <a:r>
              <a:rPr lang="ko-KR" altLang="en-US" sz="1050" dirty="0" smtClean="0">
                <a:solidFill>
                  <a:srgbClr val="000000"/>
                </a:solidFill>
                <a:ea typeface="HY헤드라인M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ea typeface="HY헤드라인M"/>
              </a:rPr>
              <a:t>&gt;</a:t>
            </a:r>
            <a:endParaRPr lang="ko-KR" altLang="en-US" sz="1050" dirty="0">
              <a:solidFill>
                <a:srgbClr val="000000"/>
              </a:solidFill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233747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197937"/>
            <a:ext cx="4543464" cy="2724150"/>
          </a:xfrm>
          <a:prstGeom prst="rect">
            <a:avLst/>
          </a:prstGeom>
        </p:spPr>
      </p:pic>
      <p:pic>
        <p:nvPicPr>
          <p:cNvPr id="10" name="그림 9" descr="Untitled-4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24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3. </a:t>
            </a:r>
            <a:r>
              <a:rPr lang="ko-KR" altLang="en-US" sz="2400" b="1" kern="0" dirty="0" err="1" smtClean="0">
                <a:solidFill>
                  <a:srgbClr val="FFFFFF"/>
                </a:solidFill>
                <a:ea typeface="HY헤드라인M"/>
              </a:rPr>
              <a:t>이메일</a:t>
            </a:r>
            <a:r>
              <a:rPr lang="ko-KR" altLang="en-US" sz="2400" b="1" kern="0" dirty="0" smtClean="0">
                <a:solidFill>
                  <a:srgbClr val="FFFFFF"/>
                </a:solidFill>
                <a:ea typeface="HY헤드라인M"/>
              </a:rPr>
              <a:t> 기반 공격</a:t>
            </a: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IP </a:t>
            </a:r>
            <a:r>
              <a:rPr lang="ko-KR" altLang="en-US" sz="2400" b="1" kern="0" dirty="0" smtClean="0">
                <a:solidFill>
                  <a:srgbClr val="FFFFFF"/>
                </a:solidFill>
                <a:ea typeface="HY헤드라인M"/>
              </a:rPr>
              <a:t>탐지</a:t>
            </a:r>
            <a:r>
              <a:rPr lang="ko-KR" altLang="en-US" sz="2400" b="1" kern="0" dirty="0">
                <a:solidFill>
                  <a:srgbClr val="FFFFFF"/>
                </a:solidFill>
                <a:ea typeface="HY헤드라인M"/>
              </a:rPr>
              <a:t>기술</a:t>
            </a:r>
            <a:r>
              <a:rPr kumimoji="0" lang="en-US" altLang="ko-KR" sz="2000" b="1" kern="0" dirty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 – </a:t>
            </a:r>
            <a:r>
              <a:rPr kumimoji="0" lang="ko-KR" altLang="en-US" sz="2000" b="1" kern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주요기술</a:t>
            </a:r>
            <a:r>
              <a:rPr kumimoji="0" lang="en-US" altLang="ko-KR" sz="2000" b="1" kern="0" dirty="0" smtClean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(5/6)</a:t>
            </a:r>
            <a:endParaRPr lang="en-US" altLang="ko-KR" sz="2400" kern="0" dirty="0">
              <a:solidFill>
                <a:srgbClr val="FFFFFF"/>
              </a:solidFill>
              <a:ea typeface="HY헤드라인M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88766" y="853243"/>
            <a:ext cx="9295200" cy="1927685"/>
          </a:xfrm>
          <a:prstGeom prst="roundRect">
            <a:avLst>
              <a:gd name="adj" fmla="val 3797"/>
            </a:avLst>
          </a:prstGeom>
          <a:solidFill>
            <a:srgbClr val="F5FBEB"/>
          </a:solidFill>
          <a:ln w="25400" cap="flat" cmpd="sng" algn="ctr">
            <a:noFill/>
            <a:prstDash val="solid"/>
          </a:ln>
          <a:effectLst/>
        </p:spPr>
        <p:txBody>
          <a:bodyPr tIns="108000" bIns="0" anchor="t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lvl="0" indent="-101600">
              <a:lnSpc>
                <a:spcPct val="1500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80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유형</a:t>
            </a:r>
            <a:r>
              <a:rPr lang="en-US" altLang="ko-KR" sz="1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3) </a:t>
            </a:r>
            <a:r>
              <a:rPr lang="ko-KR" altLang="en-US" sz="180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발송경로에 </a:t>
            </a:r>
            <a:r>
              <a:rPr lang="en-US" altLang="ko-KR" sz="1800" dirty="0">
                <a:solidFill>
                  <a:srgbClr val="000000"/>
                </a:solidFill>
                <a:latin typeface="HY헤드라인M"/>
                <a:ea typeface="HY헤드라인M"/>
              </a:rPr>
              <a:t>Path</a:t>
            </a:r>
            <a:r>
              <a:rPr lang="ko-KR" altLang="en-US" sz="1800">
                <a:solidFill>
                  <a:srgbClr val="000000"/>
                </a:solidFill>
                <a:latin typeface="HY헤드라인M"/>
                <a:ea typeface="HY헤드라인M"/>
              </a:rPr>
              <a:t>가 </a:t>
            </a:r>
            <a:r>
              <a:rPr lang="en-US" altLang="ko-KR" sz="1800" dirty="0">
                <a:solidFill>
                  <a:srgbClr val="000000"/>
                </a:solidFill>
                <a:latin typeface="HY헤드라인M"/>
                <a:ea typeface="HY헤드라인M"/>
              </a:rPr>
              <a:t>2</a:t>
            </a:r>
            <a:r>
              <a:rPr lang="ko-KR" altLang="en-US" sz="1800">
                <a:solidFill>
                  <a:srgbClr val="000000"/>
                </a:solidFill>
                <a:latin typeface="HY헤드라인M"/>
                <a:ea typeface="HY헤드라인M"/>
              </a:rPr>
              <a:t>개 </a:t>
            </a:r>
            <a:r>
              <a:rPr lang="ko-KR" altLang="en-US" sz="1800" smtClean="0">
                <a:solidFill>
                  <a:srgbClr val="000000"/>
                </a:solidFill>
                <a:latin typeface="HY헤드라인M"/>
                <a:ea typeface="HY헤드라인M"/>
              </a:rPr>
              <a:t>이상이고</a:t>
            </a:r>
            <a:r>
              <a:rPr lang="en-US" altLang="ko-KR" sz="1800" dirty="0">
                <a:solidFill>
                  <a:srgbClr val="000000"/>
                </a:solidFill>
                <a:latin typeface="HY헤드라인M"/>
                <a:ea typeface="HY헤드라인M"/>
              </a:rPr>
              <a:t>,</a:t>
            </a:r>
            <a:r>
              <a:rPr lang="ko-KR" altLang="en-US" sz="180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IP </a:t>
            </a:r>
            <a:r>
              <a:rPr lang="ko-KR" altLang="en-US" sz="1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또는 </a:t>
            </a:r>
            <a:r>
              <a:rPr lang="en-US" altLang="ko-KR" sz="1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Domain </a:t>
            </a:r>
            <a:r>
              <a:rPr lang="ko-KR" altLang="en-US" sz="1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정보가 없는 경우</a:t>
            </a:r>
            <a:endParaRPr lang="en-US" altLang="ko-KR" sz="300" dirty="0">
              <a:solidFill>
                <a:srgbClr val="0000FF"/>
              </a:solidFill>
              <a:latin typeface="HY헤드라인M"/>
              <a:ea typeface="HY헤드라인M"/>
            </a:endParaRPr>
          </a:p>
          <a:p>
            <a:pPr marL="101600" lvl="0" indent="-101600"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dirty="0">
                <a:solidFill>
                  <a:srgbClr val="000000"/>
                </a:solidFill>
                <a:latin typeface="HY헤드라인M"/>
                <a:ea typeface="HY헤드라인M"/>
              </a:rPr>
              <a:t>    -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전체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200</a:t>
            </a:r>
            <a:r>
              <a:rPr lang="ko-KR" altLang="en-US" sz="1400" dirty="0" err="1" smtClean="0">
                <a:solidFill>
                  <a:srgbClr val="000000"/>
                </a:solidFill>
                <a:latin typeface="HY헤드라인M"/>
                <a:ea typeface="HY헤드라인M"/>
              </a:rPr>
              <a:t>여만개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400" err="1" smtClean="0">
                <a:solidFill>
                  <a:srgbClr val="000000"/>
                </a:solidFill>
                <a:latin typeface="HY헤드라인M"/>
                <a:ea typeface="HY헤드라인M"/>
              </a:rPr>
              <a:t>스팸메일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</a:rPr>
              <a:t> 중 약 </a:t>
            </a:r>
            <a:r>
              <a:rPr lang="en-US" altLang="ko-KR" sz="1400" dirty="0" smtClean="0">
                <a:solidFill>
                  <a:srgbClr val="0000FF"/>
                </a:solidFill>
                <a:latin typeface="HY헤드라인M"/>
                <a:ea typeface="HY헤드라인M"/>
              </a:rPr>
              <a:t>0.5%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</a:rPr>
              <a:t>에서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Path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</a:rPr>
              <a:t>의 값에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IP/Domain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정보 부재</a:t>
            </a:r>
            <a:endParaRPr lang="en-US" altLang="ko-KR" sz="1400" dirty="0">
              <a:solidFill>
                <a:srgbClr val="000000"/>
              </a:solidFill>
              <a:latin typeface="HY헤드라인M"/>
              <a:ea typeface="HY헤드라인M"/>
            </a:endParaRPr>
          </a:p>
          <a:p>
            <a:pPr marL="101600" lvl="0" indent="-101600"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dirty="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- 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일부 정상메일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송수신 시 로컬호스트의 도메인네임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, </a:t>
            </a:r>
            <a:r>
              <a:rPr lang="ko-KR" altLang="en-US" sz="1400" dirty="0" err="1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계정명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 등을 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사용하는 경우에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/>
                <a:ea typeface="HY헤드라인M"/>
                <a:sym typeface="Wingdings"/>
              </a:rPr>
              <a:t>발생 가능</a:t>
            </a:r>
            <a:endParaRPr lang="en-US" altLang="ko-KR" sz="1400" dirty="0" smtClean="0">
              <a:solidFill>
                <a:srgbClr val="000000"/>
              </a:solidFill>
              <a:latin typeface="HY헤드라인M"/>
              <a:ea typeface="HY헤드라인M"/>
              <a:sym typeface="Wingdings"/>
            </a:endParaRPr>
          </a:p>
          <a:p>
            <a:pPr marL="101600" lvl="0" indent="-101600">
              <a:lnSpc>
                <a:spcPct val="150000"/>
              </a:lnSpc>
              <a:buClr>
                <a:srgbClr val="0070C0"/>
              </a:buClr>
            </a:pPr>
            <a:r>
              <a:rPr lang="en-US" altLang="ko-KR" sz="11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        </a:t>
            </a:r>
            <a:r>
              <a:rPr lang="en-US" altLang="ko-KR" sz="1100" dirty="0">
                <a:solidFill>
                  <a:srgbClr val="000000"/>
                </a:solidFill>
                <a:latin typeface="HY헤드라인M"/>
                <a:ea typeface="HY헤드라인M"/>
              </a:rPr>
              <a:t>※ </a:t>
            </a:r>
            <a:r>
              <a:rPr lang="ko-KR" altLang="en-US" sz="1100" smtClean="0">
                <a:solidFill>
                  <a:srgbClr val="000000"/>
                </a:solidFill>
                <a:latin typeface="HY헤드라인M"/>
                <a:ea typeface="HY헤드라인M"/>
              </a:rPr>
              <a:t>발송자 </a:t>
            </a:r>
            <a:r>
              <a:rPr lang="ko-KR" altLang="en-US" sz="11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정보에 메일계정 또는 도메인네임으로 기록될 경우</a:t>
            </a:r>
            <a:r>
              <a:rPr lang="en-US" altLang="ko-KR" sz="11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100" smtClean="0">
                <a:solidFill>
                  <a:srgbClr val="000000"/>
                </a:solidFill>
                <a:latin typeface="HY헤드라인M"/>
                <a:ea typeface="HY헤드라인M"/>
              </a:rPr>
              <a:t>발송경로</a:t>
            </a:r>
            <a:r>
              <a:rPr lang="en-US" altLang="ko-KR" sz="11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100" smtClean="0">
                <a:solidFill>
                  <a:srgbClr val="000000"/>
                </a:solidFill>
                <a:latin typeface="HY헤드라인M"/>
                <a:ea typeface="HY헤드라인M"/>
              </a:rPr>
              <a:t>분석을 통한 탐지에 한계가 있음</a:t>
            </a:r>
            <a:endParaRPr lang="en-US" altLang="ko-KR" sz="1400" dirty="0" smtClean="0">
              <a:solidFill>
                <a:srgbClr val="000000"/>
              </a:solidFill>
              <a:latin typeface="HY헤드라인M"/>
              <a:ea typeface="HY헤드라인M"/>
              <a:sym typeface="Wingdings"/>
            </a:endParaRPr>
          </a:p>
          <a:p>
            <a:pPr marL="101600" lvl="0" indent="-101600">
              <a:lnSpc>
                <a:spcPct val="150000"/>
              </a:lnSpc>
              <a:buClr>
                <a:srgbClr val="0070C0"/>
              </a:buClr>
            </a:pPr>
            <a:r>
              <a:rPr lang="en-US" altLang="ko-KR" sz="1600" dirty="0" smtClean="0">
                <a:solidFill>
                  <a:srgbClr val="0000FF"/>
                </a:solidFill>
                <a:latin typeface="HY헤드라인M"/>
                <a:ea typeface="HY헤드라인M"/>
              </a:rPr>
              <a:t>   =&gt; </a:t>
            </a:r>
            <a:r>
              <a:rPr lang="ko-KR" altLang="en-US" sz="1600" smtClean="0">
                <a:solidFill>
                  <a:srgbClr val="0000FF"/>
                </a:solidFill>
                <a:latin typeface="HY헤드라인M"/>
                <a:ea typeface="HY헤드라인M"/>
              </a:rPr>
              <a:t>일부 정상메일을 오탐할 수 있는 가능성을 </a:t>
            </a:r>
            <a:r>
              <a:rPr lang="ko-KR" altLang="en-US" sz="1600" dirty="0" smtClean="0">
                <a:solidFill>
                  <a:srgbClr val="0000FF"/>
                </a:solidFill>
                <a:latin typeface="HY헤드라인M"/>
                <a:ea typeface="HY헤드라인M"/>
              </a:rPr>
              <a:t>고려하여</a:t>
            </a:r>
            <a:r>
              <a:rPr lang="en-US" altLang="ko-KR" sz="1600" dirty="0" smtClean="0">
                <a:solidFill>
                  <a:srgbClr val="0000FF"/>
                </a:solidFill>
                <a:latin typeface="HY헤드라인M"/>
                <a:ea typeface="HY헤드라인M"/>
              </a:rPr>
              <a:t>, </a:t>
            </a:r>
            <a:r>
              <a:rPr lang="ko-KR" altLang="en-US" sz="1600" smtClean="0">
                <a:solidFill>
                  <a:srgbClr val="0000FF"/>
                </a:solidFill>
                <a:latin typeface="HY헤드라인M"/>
                <a:ea typeface="HY헤드라인M"/>
              </a:rPr>
              <a:t>현재 </a:t>
            </a:r>
            <a:r>
              <a:rPr lang="ko-KR" altLang="en-US" sz="1600" dirty="0" smtClean="0">
                <a:solidFill>
                  <a:srgbClr val="0000FF"/>
                </a:solidFill>
                <a:latin typeface="HY헤드라인M"/>
                <a:ea typeface="HY헤드라인M"/>
              </a:rPr>
              <a:t>탐지범위에서 제외</a:t>
            </a:r>
            <a:endParaRPr lang="en-US" altLang="ko-KR" sz="1600" dirty="0" smtClean="0">
              <a:solidFill>
                <a:srgbClr val="0000FF"/>
              </a:solidFill>
              <a:latin typeface="HY헤드라인M"/>
              <a:ea typeface="HY헤드라인M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60682" y="6152308"/>
            <a:ext cx="2992634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&lt; </a:t>
            </a:r>
            <a:r>
              <a:rPr lang="ko-KR" altLang="en-US" sz="1050" dirty="0" err="1" smtClean="0">
                <a:solidFill>
                  <a:srgbClr val="000000"/>
                </a:solidFill>
                <a:ea typeface="HY헤드라인M"/>
              </a:rPr>
              <a:t>스팸메일</a:t>
            </a:r>
            <a:r>
              <a:rPr lang="ko-KR" altLang="en-US" sz="1050" dirty="0" smtClean="0">
                <a:solidFill>
                  <a:srgbClr val="000000"/>
                </a:solidFill>
                <a:ea typeface="HY헤드라인M"/>
              </a:rPr>
              <a:t> 분석 예시 </a:t>
            </a: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&gt;</a:t>
            </a:r>
            <a:endParaRPr lang="ko-KR" altLang="en-US" sz="1050" dirty="0">
              <a:solidFill>
                <a:srgbClr val="000000"/>
              </a:solidFill>
              <a:ea typeface="HY헤드라인M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5757570" y="6152308"/>
            <a:ext cx="2992634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dirty="0">
                <a:solidFill>
                  <a:srgbClr val="000000"/>
                </a:solidFill>
                <a:ea typeface="HY헤드라인M"/>
              </a:rPr>
              <a:t>&lt; </a:t>
            </a:r>
            <a:r>
              <a:rPr lang="ko-KR" altLang="en-US" sz="1050" dirty="0" smtClean="0">
                <a:solidFill>
                  <a:srgbClr val="000000"/>
                </a:solidFill>
                <a:ea typeface="HY헤드라인M"/>
              </a:rPr>
              <a:t>정상메일 분석 예시 </a:t>
            </a:r>
            <a:r>
              <a:rPr lang="en-US" altLang="ko-KR" sz="1050" dirty="0">
                <a:solidFill>
                  <a:srgbClr val="000000"/>
                </a:solidFill>
                <a:ea typeface="HY헤드라인M"/>
              </a:rPr>
              <a:t>&gt;</a:t>
            </a:r>
            <a:endParaRPr lang="ko-KR" altLang="en-US" sz="1050" dirty="0">
              <a:solidFill>
                <a:srgbClr val="000000"/>
              </a:solidFill>
              <a:ea typeface="HY헤드라인M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313108" y="3068565"/>
            <a:ext cx="4462330" cy="293517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4856777" y="3068565"/>
            <a:ext cx="4751531" cy="293517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406126" y="3136134"/>
            <a:ext cx="4330192" cy="2733300"/>
            <a:chOff x="288767" y="4293096"/>
            <a:chExt cx="4417518" cy="174307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8767" y="4293096"/>
              <a:ext cx="4417518" cy="1743075"/>
            </a:xfrm>
            <a:prstGeom prst="rect">
              <a:avLst/>
            </a:prstGeom>
          </p:spPr>
        </p:pic>
        <p:sp>
          <p:nvSpPr>
            <p:cNvPr id="39" name="직사각형 38"/>
            <p:cNvSpPr/>
            <p:nvPr/>
          </p:nvSpPr>
          <p:spPr>
            <a:xfrm>
              <a:off x="930844" y="5451345"/>
              <a:ext cx="1645098" cy="144016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241943" y="4502787"/>
            <a:ext cx="1084188" cy="933099"/>
            <a:chOff x="5265315" y="5136108"/>
            <a:chExt cx="1084188" cy="595054"/>
          </a:xfrm>
        </p:grpSpPr>
        <p:sp>
          <p:nvSpPr>
            <p:cNvPr id="5" name="직사각형 4"/>
            <p:cNvSpPr/>
            <p:nvPr/>
          </p:nvSpPr>
          <p:spPr>
            <a:xfrm>
              <a:off x="5557415" y="5301208"/>
              <a:ext cx="792088" cy="144016"/>
            </a:xfrm>
            <a:prstGeom prst="rect">
              <a:avLst/>
            </a:prstGeom>
            <a:solidFill>
              <a:schemeClr val="accent6">
                <a:alpha val="2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5265315" y="5136108"/>
              <a:ext cx="101245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직사각형 40"/>
            <p:cNvSpPr/>
            <p:nvPr/>
          </p:nvSpPr>
          <p:spPr>
            <a:xfrm>
              <a:off x="5265315" y="5587146"/>
              <a:ext cx="1012454" cy="144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4" name="모서리가 둥근 직사각형 43"/>
          <p:cNvSpPr/>
          <p:nvPr/>
        </p:nvSpPr>
        <p:spPr>
          <a:xfrm>
            <a:off x="3853316" y="5516836"/>
            <a:ext cx="1367340" cy="556127"/>
          </a:xfrm>
          <a:prstGeom prst="roundRect">
            <a:avLst/>
          </a:prstGeom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>
                <a:solidFill>
                  <a:schemeClr val="tx1"/>
                </a:solidFill>
              </a:rPr>
              <a:t>계정명</a:t>
            </a:r>
            <a:r>
              <a:rPr lang="ko-KR" altLang="en-US" sz="1200" dirty="0" smtClean="0">
                <a:solidFill>
                  <a:schemeClr val="tx1"/>
                </a:solidFill>
              </a:rPr>
              <a:t> 또는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로컬도메인네임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5" name="직선 화살표 연결선 44"/>
          <p:cNvCxnSpPr>
            <a:stCxn id="44" idx="1"/>
            <a:endCxn id="39" idx="3"/>
          </p:cNvCxnSpPr>
          <p:nvPr/>
        </p:nvCxnSpPr>
        <p:spPr>
          <a:xfrm flipH="1" flipV="1">
            <a:off x="2648088" y="5065289"/>
            <a:ext cx="1205228" cy="7296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>
            <a:stCxn id="44" idx="3"/>
            <a:endCxn id="5" idx="1"/>
          </p:cNvCxnSpPr>
          <p:nvPr/>
        </p:nvCxnSpPr>
        <p:spPr>
          <a:xfrm flipV="1">
            <a:off x="5220656" y="4874590"/>
            <a:ext cx="313387" cy="9203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" name="직사각형 1"/>
          <p:cNvSpPr/>
          <p:nvPr/>
        </p:nvSpPr>
        <p:spPr>
          <a:xfrm>
            <a:off x="6407470" y="4761676"/>
            <a:ext cx="1319392" cy="2160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2906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25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3. </a:t>
            </a:r>
            <a:r>
              <a:rPr lang="ko-KR" altLang="en-US" sz="2400" b="1" kern="0" dirty="0" err="1" smtClean="0">
                <a:solidFill>
                  <a:srgbClr val="FFFFFF"/>
                </a:solidFill>
                <a:ea typeface="HY헤드라인M"/>
              </a:rPr>
              <a:t>이메일</a:t>
            </a:r>
            <a:r>
              <a:rPr lang="ko-KR" altLang="en-US" sz="2400" b="1" kern="0" dirty="0" smtClean="0">
                <a:solidFill>
                  <a:srgbClr val="FFFFFF"/>
                </a:solidFill>
                <a:ea typeface="HY헤드라인M"/>
              </a:rPr>
              <a:t> 기반 공격</a:t>
            </a: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IP </a:t>
            </a:r>
            <a:r>
              <a:rPr lang="ko-KR" altLang="en-US" sz="2400" b="1" kern="0" dirty="0" smtClean="0">
                <a:solidFill>
                  <a:srgbClr val="FFFFFF"/>
                </a:solidFill>
                <a:ea typeface="HY헤드라인M"/>
              </a:rPr>
              <a:t>탐지</a:t>
            </a:r>
            <a:r>
              <a:rPr lang="ko-KR" altLang="en-US" sz="2400" b="1" kern="0" dirty="0">
                <a:solidFill>
                  <a:srgbClr val="FFFFFF"/>
                </a:solidFill>
                <a:ea typeface="HY헤드라인M"/>
              </a:rPr>
              <a:t>기술</a:t>
            </a:r>
            <a:r>
              <a:rPr kumimoji="0" lang="en-US" altLang="ko-KR" sz="2000" b="1" kern="0" dirty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 – </a:t>
            </a:r>
            <a:r>
              <a:rPr kumimoji="0" lang="ko-KR" altLang="en-US" sz="2000" b="1" kern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주요기술</a:t>
            </a:r>
            <a:r>
              <a:rPr kumimoji="0" lang="en-US" altLang="ko-KR" sz="2000" b="1" kern="0" dirty="0" smtClean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(6/6)</a:t>
            </a:r>
            <a:endParaRPr lang="en-US" altLang="ko-KR" sz="2400" kern="0" dirty="0">
              <a:solidFill>
                <a:srgbClr val="FFFFFF"/>
              </a:solidFill>
              <a:ea typeface="HY헤드라인M"/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288766" y="853243"/>
            <a:ext cx="9295200" cy="1723972"/>
          </a:xfrm>
          <a:prstGeom prst="roundRect">
            <a:avLst>
              <a:gd name="adj" fmla="val 3797"/>
            </a:avLst>
          </a:prstGeom>
          <a:solidFill>
            <a:srgbClr val="F5FBEB"/>
          </a:solidFill>
          <a:ln w="25400" cap="flat" cmpd="sng" algn="ctr">
            <a:noFill/>
            <a:prstDash val="solid"/>
          </a:ln>
          <a:effectLst/>
        </p:spPr>
        <p:txBody>
          <a:bodyPr tIns="108000" bIns="0" anchor="t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1600" lvl="0" indent="-101600">
              <a:lnSpc>
                <a:spcPct val="1500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(</a:t>
            </a:r>
            <a:r>
              <a:rPr lang="ko-KR" altLang="en-US" sz="180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유형</a:t>
            </a:r>
            <a:r>
              <a:rPr lang="en-US" altLang="ko-KR" sz="1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4) </a:t>
            </a:r>
            <a:r>
              <a:rPr lang="ko-KR" altLang="en-US" sz="180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발송경로에</a:t>
            </a:r>
            <a:r>
              <a:rPr lang="en-US" altLang="ko-KR" sz="1800" dirty="0">
                <a:solidFill>
                  <a:srgbClr val="000000"/>
                </a:solidFill>
                <a:latin typeface="HY헤드라인M"/>
                <a:ea typeface="HY헤드라인M"/>
              </a:rPr>
              <a:t> Path</a:t>
            </a:r>
            <a:r>
              <a:rPr lang="ko-KR" altLang="en-US" sz="1800">
                <a:solidFill>
                  <a:srgbClr val="000000"/>
                </a:solidFill>
                <a:latin typeface="HY헤드라인M"/>
                <a:ea typeface="HY헤드라인M"/>
              </a:rPr>
              <a:t>가 </a:t>
            </a:r>
            <a:r>
              <a:rPr lang="en-US" altLang="ko-KR" sz="1800" dirty="0">
                <a:solidFill>
                  <a:srgbClr val="000000"/>
                </a:solidFill>
                <a:latin typeface="HY헤드라인M"/>
                <a:ea typeface="HY헤드라인M"/>
              </a:rPr>
              <a:t>2</a:t>
            </a:r>
            <a:r>
              <a:rPr lang="ko-KR" altLang="en-US" sz="1800">
                <a:solidFill>
                  <a:srgbClr val="000000"/>
                </a:solidFill>
                <a:latin typeface="HY헤드라인M"/>
                <a:ea typeface="HY헤드라인M"/>
              </a:rPr>
              <a:t>개 </a:t>
            </a:r>
            <a:r>
              <a:rPr lang="ko-KR" altLang="en-US" sz="1800" smtClean="0">
                <a:solidFill>
                  <a:srgbClr val="000000"/>
                </a:solidFill>
                <a:latin typeface="HY헤드라인M"/>
                <a:ea typeface="HY헤드라인M"/>
              </a:rPr>
              <a:t>이상이고</a:t>
            </a:r>
            <a:r>
              <a:rPr lang="en-US" altLang="ko-KR" sz="18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,</a:t>
            </a:r>
            <a:r>
              <a:rPr lang="ko-KR" altLang="en-US" sz="180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en-US" altLang="ko-KR" sz="1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IP </a:t>
            </a:r>
            <a:r>
              <a:rPr lang="ko-KR" altLang="en-US" sz="1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또는 </a:t>
            </a:r>
            <a:r>
              <a:rPr lang="en-US" altLang="ko-KR" sz="1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Domain </a:t>
            </a:r>
            <a:r>
              <a:rPr lang="ko-KR" altLang="en-US" sz="180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정보가 있는 </a:t>
            </a:r>
            <a:r>
              <a:rPr lang="ko-KR" altLang="en-US" sz="1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경우</a:t>
            </a:r>
            <a:endParaRPr lang="en-US" altLang="ko-KR" sz="300" dirty="0">
              <a:solidFill>
                <a:srgbClr val="0000FF"/>
              </a:solidFill>
              <a:latin typeface="HY헤드라인M"/>
              <a:ea typeface="HY헤드라인M"/>
            </a:endParaRPr>
          </a:p>
          <a:p>
            <a:pPr marL="101600" lvl="0" indent="-101600"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    </a:t>
            </a:r>
            <a:r>
              <a:rPr lang="en-US" altLang="ko-KR" sz="1400" dirty="0">
                <a:solidFill>
                  <a:srgbClr val="000000"/>
                </a:solidFill>
                <a:latin typeface="HY헤드라인M"/>
                <a:ea typeface="HY헤드라인M"/>
              </a:rPr>
              <a:t>-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전체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200</a:t>
            </a:r>
            <a:r>
              <a:rPr lang="ko-KR" altLang="en-US" sz="1400" dirty="0" err="1" smtClean="0">
                <a:solidFill>
                  <a:srgbClr val="000000"/>
                </a:solidFill>
                <a:latin typeface="HY헤드라인M"/>
                <a:ea typeface="HY헤드라인M"/>
              </a:rPr>
              <a:t>여만개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400" dirty="0" err="1" smtClean="0">
                <a:solidFill>
                  <a:srgbClr val="000000"/>
                </a:solidFill>
                <a:latin typeface="HY헤드라인M"/>
                <a:ea typeface="HY헤드라인M"/>
              </a:rPr>
              <a:t>스팸메일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 중</a:t>
            </a:r>
            <a:r>
              <a:rPr lang="ko-KR" altLang="en-US" sz="1400" dirty="0" smtClean="0">
                <a:solidFill>
                  <a:srgbClr val="0000FF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1400" dirty="0" smtClean="0">
                <a:solidFill>
                  <a:srgbClr val="0000FF"/>
                </a:solidFill>
                <a:latin typeface="HY헤드라인M"/>
                <a:ea typeface="HY헤드라인M"/>
              </a:rPr>
              <a:t>4.5%</a:t>
            </a:r>
            <a:r>
              <a:rPr lang="ko-KR" altLang="en-US" sz="1400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</a:rPr>
              <a:t>에서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Path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</a:rPr>
              <a:t>의 값에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IP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또는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Domain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존재</a:t>
            </a:r>
            <a:endParaRPr lang="en-US" altLang="ko-KR" sz="1400" dirty="0" smtClean="0">
              <a:solidFill>
                <a:srgbClr val="000000"/>
              </a:solidFill>
              <a:latin typeface="HY헤드라인M"/>
              <a:ea typeface="HY헤드라인M"/>
            </a:endParaRPr>
          </a:p>
          <a:p>
            <a:pPr marL="101600" lvl="0" indent="-101600"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dirty="0">
                <a:solidFill>
                  <a:srgbClr val="000000"/>
                </a:solidFill>
                <a:latin typeface="HY헤드라인M"/>
                <a:ea typeface="HY헤드라인M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   -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공격자는 발송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IP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를 감추기 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</a:rPr>
              <a:t>위해 임의로 관련없는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Domain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</a:rPr>
              <a:t> 또는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/>
                <a:ea typeface="HY헤드라인M"/>
              </a:rPr>
              <a:t>IP</a:t>
            </a:r>
            <a:r>
              <a:rPr lang="ko-KR" altLang="en-US" sz="1400" smtClean="0">
                <a:solidFill>
                  <a:srgbClr val="000000"/>
                </a:solidFill>
                <a:latin typeface="HY헤드라인M"/>
                <a:ea typeface="HY헤드라인M"/>
              </a:rPr>
              <a:t>를 기록함</a:t>
            </a:r>
            <a:endParaRPr lang="en-US" altLang="ko-KR" sz="1400" dirty="0" smtClean="0">
              <a:solidFill>
                <a:srgbClr val="000000"/>
              </a:solidFill>
              <a:latin typeface="HY헤드라인M"/>
              <a:ea typeface="HY헤드라인M"/>
              <a:sym typeface="Wingdings"/>
            </a:endParaRPr>
          </a:p>
          <a:p>
            <a:pPr marL="101600" lvl="0" indent="-101600">
              <a:lnSpc>
                <a:spcPct val="150000"/>
              </a:lnSpc>
              <a:buClr>
                <a:srgbClr val="0070C0"/>
              </a:buClr>
            </a:pPr>
            <a:r>
              <a:rPr lang="en-US" altLang="ko-KR" sz="1600" dirty="0" smtClean="0">
                <a:solidFill>
                  <a:srgbClr val="0000FF"/>
                </a:solidFill>
                <a:latin typeface="HY헤드라인M"/>
                <a:ea typeface="HY헤드라인M"/>
              </a:rPr>
              <a:t>   =&gt; </a:t>
            </a:r>
            <a:r>
              <a:rPr lang="ko-KR" altLang="en-US" sz="1600" dirty="0" smtClean="0">
                <a:solidFill>
                  <a:srgbClr val="0000FF"/>
                </a:solidFill>
                <a:latin typeface="HY헤드라인M"/>
                <a:ea typeface="HY헤드라인M"/>
              </a:rPr>
              <a:t>발송경로 </a:t>
            </a:r>
            <a:r>
              <a:rPr lang="ko-KR" altLang="en-US" sz="1600" smtClean="0">
                <a:solidFill>
                  <a:srgbClr val="0000FF"/>
                </a:solidFill>
                <a:latin typeface="HY헤드라인M"/>
                <a:ea typeface="HY헤드라인M"/>
              </a:rPr>
              <a:t>상의 </a:t>
            </a:r>
            <a:r>
              <a:rPr lang="en-US" altLang="ko-KR" sz="1600" dirty="0" smtClean="0">
                <a:solidFill>
                  <a:srgbClr val="0000FF"/>
                </a:solidFill>
                <a:latin typeface="HY헤드라인M"/>
                <a:ea typeface="HY헤드라인M"/>
              </a:rPr>
              <a:t>IP/Domain </a:t>
            </a:r>
            <a:r>
              <a:rPr lang="ko-KR" altLang="en-US" sz="1600" dirty="0" smtClean="0">
                <a:solidFill>
                  <a:srgbClr val="0000FF"/>
                </a:solidFill>
                <a:latin typeface="HY헤드라인M"/>
                <a:ea typeface="HY헤드라인M"/>
              </a:rPr>
              <a:t>정보가 일치하지 않을 </a:t>
            </a:r>
            <a:r>
              <a:rPr lang="ko-KR" altLang="en-US" sz="1600" smtClean="0">
                <a:solidFill>
                  <a:srgbClr val="0000FF"/>
                </a:solidFill>
                <a:latin typeface="HY헤드라인M"/>
                <a:ea typeface="HY헤드라인M"/>
              </a:rPr>
              <a:t>경우 공격자에 의해 발송된 것으로 탐지</a:t>
            </a:r>
            <a:endParaRPr lang="en-US" altLang="ko-KR" sz="1600" dirty="0" smtClean="0">
              <a:solidFill>
                <a:srgbClr val="0000FF"/>
              </a:solidFill>
              <a:latin typeface="HY헤드라인M"/>
              <a:ea typeface="HY헤드라인M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456683" y="4833704"/>
            <a:ext cx="2992634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 smtClean="0">
                <a:solidFill>
                  <a:srgbClr val="000000"/>
                </a:solidFill>
                <a:ea typeface="HY헤드라인M"/>
              </a:rPr>
              <a:t>&lt; </a:t>
            </a:r>
            <a:r>
              <a:rPr lang="ko-KR" altLang="en-US" sz="1050" smtClean="0">
                <a:solidFill>
                  <a:srgbClr val="000000"/>
                </a:solidFill>
                <a:ea typeface="HY헤드라인M"/>
              </a:rPr>
              <a:t>정상적으로 발송된 </a:t>
            </a:r>
            <a:r>
              <a:rPr lang="ko-KR" altLang="en-US" sz="1050" dirty="0" err="1" smtClean="0">
                <a:solidFill>
                  <a:srgbClr val="000000"/>
                </a:solidFill>
                <a:ea typeface="HY헤드라인M"/>
              </a:rPr>
              <a:t>이메일</a:t>
            </a:r>
            <a:r>
              <a:rPr lang="ko-KR" altLang="en-US" sz="1050" dirty="0" smtClean="0">
                <a:solidFill>
                  <a:srgbClr val="000000"/>
                </a:solidFill>
                <a:ea typeface="HY헤드라인M"/>
              </a:rPr>
              <a:t> 예시 </a:t>
            </a: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&gt;</a:t>
            </a:r>
            <a:endParaRPr lang="ko-KR" altLang="en-US" sz="1050" dirty="0">
              <a:solidFill>
                <a:srgbClr val="000000"/>
              </a:solidFill>
              <a:ea typeface="HY헤드라인M"/>
            </a:endParaRPr>
          </a:p>
        </p:txBody>
      </p:sp>
      <p:sp>
        <p:nvSpPr>
          <p:cNvPr id="203" name="직사각형 202"/>
          <p:cNvSpPr/>
          <p:nvPr/>
        </p:nvSpPr>
        <p:spPr>
          <a:xfrm>
            <a:off x="991766" y="6309320"/>
            <a:ext cx="2992634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>
                <a:solidFill>
                  <a:srgbClr val="000000"/>
                </a:solidFill>
                <a:ea typeface="HY헤드라인M"/>
              </a:rPr>
              <a:t>&lt; </a:t>
            </a:r>
            <a:r>
              <a:rPr lang="ko-KR" altLang="en-US" sz="1050" smtClean="0">
                <a:solidFill>
                  <a:srgbClr val="000000"/>
                </a:solidFill>
                <a:ea typeface="HY헤드라인M"/>
              </a:rPr>
              <a:t>공격</a:t>
            </a:r>
            <a:r>
              <a:rPr lang="en-US" altLang="ko-KR" sz="1050" smtClean="0">
                <a:solidFill>
                  <a:srgbClr val="000000"/>
                </a:solidFill>
                <a:ea typeface="HY헤드라인M"/>
              </a:rPr>
              <a:t>IP</a:t>
            </a:r>
            <a:r>
              <a:rPr lang="ko-KR" altLang="en-US" sz="1050" smtClean="0">
                <a:solidFill>
                  <a:srgbClr val="000000"/>
                </a:solidFill>
                <a:ea typeface="HY헤드라인M"/>
              </a:rPr>
              <a:t>에서 발송된 </a:t>
            </a:r>
            <a:r>
              <a:rPr lang="ko-KR" altLang="en-US" sz="1050" dirty="0" err="1">
                <a:solidFill>
                  <a:srgbClr val="000000"/>
                </a:solidFill>
                <a:ea typeface="HY헤드라인M"/>
              </a:rPr>
              <a:t>이메일</a:t>
            </a:r>
            <a:r>
              <a:rPr lang="ko-KR" altLang="en-US" sz="1050" dirty="0">
                <a:solidFill>
                  <a:srgbClr val="000000"/>
                </a:solidFill>
                <a:ea typeface="HY헤드라인M"/>
              </a:rPr>
              <a:t> 예시 </a:t>
            </a:r>
            <a:r>
              <a:rPr lang="en-US" altLang="ko-KR" sz="1050" dirty="0">
                <a:solidFill>
                  <a:srgbClr val="000000"/>
                </a:solidFill>
                <a:ea typeface="HY헤드라인M"/>
              </a:rPr>
              <a:t>- </a:t>
            </a: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1</a:t>
            </a:r>
            <a:r>
              <a:rPr lang="ko-KR" altLang="en-US" sz="1050" dirty="0" smtClean="0">
                <a:solidFill>
                  <a:srgbClr val="000000"/>
                </a:solidFill>
                <a:ea typeface="HY헤드라인M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ea typeface="HY헤드라인M"/>
              </a:rPr>
              <a:t>&gt;</a:t>
            </a:r>
            <a:endParaRPr lang="ko-KR" altLang="en-US" sz="1050" dirty="0">
              <a:solidFill>
                <a:srgbClr val="000000"/>
              </a:solidFill>
              <a:ea typeface="HY헤드라인M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66" y="5235970"/>
            <a:ext cx="4591432" cy="10142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24214" y="5235970"/>
            <a:ext cx="4435240" cy="10142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313" y="2762407"/>
            <a:ext cx="9333785" cy="2071296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5595377" y="6309320"/>
            <a:ext cx="2992634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050">
                <a:solidFill>
                  <a:srgbClr val="000000"/>
                </a:solidFill>
                <a:ea typeface="HY헤드라인M"/>
              </a:rPr>
              <a:t>&lt; </a:t>
            </a:r>
            <a:r>
              <a:rPr lang="ko-KR" altLang="en-US" sz="1050" smtClean="0">
                <a:solidFill>
                  <a:srgbClr val="000000"/>
                </a:solidFill>
                <a:ea typeface="HY헤드라인M"/>
              </a:rPr>
              <a:t>공격</a:t>
            </a:r>
            <a:r>
              <a:rPr lang="en-US" altLang="ko-KR" sz="1050" smtClean="0">
                <a:solidFill>
                  <a:srgbClr val="000000"/>
                </a:solidFill>
                <a:ea typeface="HY헤드라인M"/>
              </a:rPr>
              <a:t>IP</a:t>
            </a:r>
            <a:r>
              <a:rPr lang="ko-KR" altLang="en-US" sz="1050" smtClean="0">
                <a:solidFill>
                  <a:srgbClr val="000000"/>
                </a:solidFill>
                <a:ea typeface="HY헤드라인M"/>
              </a:rPr>
              <a:t>에서 발송된 </a:t>
            </a:r>
            <a:r>
              <a:rPr lang="ko-KR" altLang="en-US" sz="1050" dirty="0" err="1">
                <a:solidFill>
                  <a:srgbClr val="000000"/>
                </a:solidFill>
                <a:ea typeface="HY헤드라인M"/>
              </a:rPr>
              <a:t>이메일</a:t>
            </a:r>
            <a:r>
              <a:rPr lang="ko-KR" altLang="en-US" sz="1050" dirty="0">
                <a:solidFill>
                  <a:srgbClr val="000000"/>
                </a:solidFill>
                <a:ea typeface="HY헤드라인M"/>
              </a:rPr>
              <a:t> 예시 </a:t>
            </a:r>
            <a:r>
              <a:rPr lang="en-US" altLang="ko-KR" sz="1050" dirty="0">
                <a:solidFill>
                  <a:srgbClr val="000000"/>
                </a:solidFill>
                <a:ea typeface="HY헤드라인M"/>
              </a:rPr>
              <a:t>- </a:t>
            </a: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2</a:t>
            </a:r>
            <a:r>
              <a:rPr lang="ko-KR" altLang="en-US" sz="1050" dirty="0" smtClean="0">
                <a:solidFill>
                  <a:srgbClr val="000000"/>
                </a:solidFill>
                <a:ea typeface="HY헤드라인M"/>
              </a:rPr>
              <a:t> </a:t>
            </a:r>
            <a:r>
              <a:rPr lang="en-US" altLang="ko-KR" sz="1050" dirty="0">
                <a:solidFill>
                  <a:srgbClr val="000000"/>
                </a:solidFill>
                <a:ea typeface="HY헤드라인M"/>
              </a:rPr>
              <a:t>&gt;</a:t>
            </a:r>
            <a:endParaRPr lang="ko-KR" altLang="en-US" sz="1050" dirty="0">
              <a:solidFill>
                <a:srgbClr val="000000"/>
              </a:solidFill>
              <a:ea typeface="HY헤드라인M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255104" y="5191124"/>
            <a:ext cx="4640745" cy="111016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929511" y="5191124"/>
            <a:ext cx="4625094" cy="111016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991766" y="5235970"/>
            <a:ext cx="3842594" cy="183755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/>
          <p:cNvSpPr/>
          <p:nvPr/>
        </p:nvSpPr>
        <p:spPr>
          <a:xfrm>
            <a:off x="839366" y="5836045"/>
            <a:ext cx="1484734" cy="183755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5816302" y="5235970"/>
            <a:ext cx="2474442" cy="183755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5657552" y="5934470"/>
            <a:ext cx="1382886" cy="183755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구부러진 연결선 13"/>
          <p:cNvCxnSpPr>
            <a:stCxn id="44" idx="3"/>
            <a:endCxn id="5" idx="2"/>
          </p:cNvCxnSpPr>
          <p:nvPr/>
        </p:nvCxnSpPr>
        <p:spPr>
          <a:xfrm flipV="1">
            <a:off x="2324100" y="5419725"/>
            <a:ext cx="588963" cy="508198"/>
          </a:xfrm>
          <a:prstGeom prst="curvedConnector2">
            <a:avLst/>
          </a:prstGeom>
          <a:ln>
            <a:solidFill>
              <a:schemeClr val="accent2">
                <a:lumMod val="50000"/>
              </a:schemeClr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폭발 2 5"/>
          <p:cNvSpPr/>
          <p:nvPr/>
        </p:nvSpPr>
        <p:spPr>
          <a:xfrm>
            <a:off x="2622529" y="5513018"/>
            <a:ext cx="1440160" cy="774574"/>
          </a:xfrm>
          <a:prstGeom prst="irregularSeal2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/>
              <a:t>From-By</a:t>
            </a:r>
          </a:p>
          <a:p>
            <a:pPr algn="ctr"/>
            <a:r>
              <a:rPr lang="ko-KR" altLang="en-US" dirty="0" smtClean="0"/>
              <a:t>불일치</a:t>
            </a:r>
            <a:endParaRPr lang="ko-KR" altLang="en-US" dirty="0"/>
          </a:p>
        </p:txBody>
      </p:sp>
      <p:cxnSp>
        <p:nvCxnSpPr>
          <p:cNvPr id="51" name="구부러진 연결선 50"/>
          <p:cNvCxnSpPr>
            <a:stCxn id="46" idx="3"/>
          </p:cNvCxnSpPr>
          <p:nvPr/>
        </p:nvCxnSpPr>
        <p:spPr>
          <a:xfrm flipV="1">
            <a:off x="7040438" y="5419725"/>
            <a:ext cx="576064" cy="606623"/>
          </a:xfrm>
          <a:prstGeom prst="curvedConnector2">
            <a:avLst/>
          </a:prstGeom>
          <a:ln>
            <a:solidFill>
              <a:schemeClr val="accent2">
                <a:lumMod val="50000"/>
              </a:schemeClr>
            </a:solidFill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8" name="폭발 2 47"/>
          <p:cNvSpPr/>
          <p:nvPr/>
        </p:nvSpPr>
        <p:spPr>
          <a:xfrm>
            <a:off x="7314440" y="5571563"/>
            <a:ext cx="1440160" cy="774574"/>
          </a:xfrm>
          <a:prstGeom prst="irregularSeal2">
            <a:avLst/>
          </a:prstGeom>
          <a:solidFill>
            <a:srgbClr val="FF0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/>
              <a:t>From-By</a:t>
            </a:r>
          </a:p>
          <a:p>
            <a:pPr algn="ctr"/>
            <a:r>
              <a:rPr lang="ko-KR" altLang="en-US" dirty="0" smtClean="0"/>
              <a:t>불일치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7832526" y="4365104"/>
            <a:ext cx="1701999" cy="111646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991766" y="4077072"/>
            <a:ext cx="4248472" cy="111646"/>
          </a:xfrm>
          <a:prstGeom prst="rect">
            <a:avLst/>
          </a:prstGeom>
          <a:solidFill>
            <a:schemeClr val="accent6">
              <a:alpha val="2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직사각형 56"/>
          <p:cNvSpPr/>
          <p:nvPr/>
        </p:nvSpPr>
        <p:spPr>
          <a:xfrm>
            <a:off x="5314949" y="4077072"/>
            <a:ext cx="1873225" cy="11164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991766" y="3810852"/>
            <a:ext cx="3373844" cy="11164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4397376" y="3810852"/>
            <a:ext cx="1871980" cy="111646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991766" y="3530772"/>
            <a:ext cx="4786734" cy="111646"/>
          </a:xfrm>
          <a:prstGeom prst="rect">
            <a:avLst/>
          </a:prstGeom>
          <a:solidFill>
            <a:schemeClr val="accent4">
              <a:alpha val="2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5832461" y="3530772"/>
            <a:ext cx="1873225" cy="111646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991766" y="3246534"/>
            <a:ext cx="3338934" cy="111646"/>
          </a:xfrm>
          <a:prstGeom prst="rect">
            <a:avLst/>
          </a:prstGeom>
          <a:solidFill>
            <a:schemeClr val="accent3">
              <a:alpha val="2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4375150" y="3246534"/>
            <a:ext cx="1863685" cy="111646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직사각형 63"/>
          <p:cNvSpPr/>
          <p:nvPr/>
        </p:nvSpPr>
        <p:spPr>
          <a:xfrm>
            <a:off x="991765" y="2980314"/>
            <a:ext cx="4720059" cy="111646"/>
          </a:xfrm>
          <a:prstGeom prst="rect">
            <a:avLst/>
          </a:prstGeom>
          <a:solidFill>
            <a:schemeClr val="accent2">
              <a:alpha val="2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직사각형 64"/>
          <p:cNvSpPr/>
          <p:nvPr/>
        </p:nvSpPr>
        <p:spPr>
          <a:xfrm>
            <a:off x="5778500" y="2980314"/>
            <a:ext cx="1831626" cy="11164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직사각형 65"/>
          <p:cNvSpPr/>
          <p:nvPr/>
        </p:nvSpPr>
        <p:spPr>
          <a:xfrm>
            <a:off x="991765" y="2825324"/>
            <a:ext cx="2992635" cy="111646"/>
          </a:xfrm>
          <a:prstGeom prst="rect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폭발 2 98"/>
          <p:cNvSpPr/>
          <p:nvPr/>
        </p:nvSpPr>
        <p:spPr>
          <a:xfrm>
            <a:off x="7986676" y="2978985"/>
            <a:ext cx="1440160" cy="943512"/>
          </a:xfrm>
          <a:prstGeom prst="irregularSeal2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dirty="0" smtClean="0"/>
              <a:t>From-By</a:t>
            </a:r>
          </a:p>
          <a:p>
            <a:pPr algn="ctr"/>
            <a:r>
              <a:rPr lang="ko-KR" altLang="en-US" dirty="0" smtClean="0"/>
              <a:t>모두 일치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89268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Untitled-4.jp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26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p:sp>
        <p:nvSpPr>
          <p:cNvPr id="39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3. 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이메일 기반 공격</a:t>
            </a: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IP 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탐지기술</a:t>
            </a:r>
            <a:r>
              <a:rPr lang="en-US" altLang="ko-KR" sz="2000" b="1" kern="0" dirty="0" smtClean="0">
                <a:solidFill>
                  <a:srgbClr val="FFFFFF"/>
                </a:solidFill>
                <a:ea typeface="HY헤드라인M"/>
              </a:rPr>
              <a:t> - </a:t>
            </a:r>
            <a:r>
              <a:rPr lang="ko-KR" altLang="en-US" sz="2000" b="1" kern="0" smtClean="0">
                <a:solidFill>
                  <a:srgbClr val="FFFFFF"/>
                </a:solidFill>
                <a:ea typeface="HY헤드라인M"/>
              </a:rPr>
              <a:t>시험결과</a:t>
            </a:r>
            <a:endParaRPr lang="en-US" altLang="ko-KR" sz="1600" kern="0" dirty="0">
              <a:solidFill>
                <a:srgbClr val="FFFFFF"/>
              </a:solidFill>
              <a:ea typeface="HY헤드라인M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>
          <a:xfrm>
            <a:off x="305400" y="864122"/>
            <a:ext cx="9295200" cy="1484758"/>
          </a:xfrm>
          <a:prstGeom prst="roundRect">
            <a:avLst>
              <a:gd name="adj" fmla="val 1676"/>
            </a:avLst>
          </a:prstGeom>
          <a:solidFill>
            <a:srgbClr val="F5FBEB"/>
          </a:solidFill>
          <a:ln w="28575">
            <a:noFill/>
            <a:round/>
          </a:ln>
        </p:spPr>
        <p:txBody>
          <a:bodyPr lIns="144000" tIns="0" rIns="0" bIns="0" anchor="ctr"/>
          <a:lstStyle/>
          <a:p>
            <a:pPr marL="101600" indent="-101600">
              <a:lnSpc>
                <a:spcPct val="1500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lang="ko-KR" altLang="en-US" sz="1800" dirty="0" smtClean="0">
                <a:solidFill>
                  <a:srgbClr val="000000"/>
                </a:solidFill>
                <a:ea typeface="HY헤드라인M"/>
              </a:rPr>
              <a:t>상용환경에서 </a:t>
            </a:r>
            <a:r>
              <a:rPr lang="ko-KR" altLang="en-US" sz="1800" dirty="0">
                <a:solidFill>
                  <a:srgbClr val="000000"/>
                </a:solidFill>
                <a:ea typeface="HY헤드라인M"/>
              </a:rPr>
              <a:t>수집된 </a:t>
            </a:r>
            <a:r>
              <a:rPr lang="ko-KR" altLang="en-US" sz="1800" dirty="0" err="1" smtClean="0">
                <a:solidFill>
                  <a:srgbClr val="000000"/>
                </a:solidFill>
                <a:ea typeface="HY헤드라인M"/>
              </a:rPr>
              <a:t>스팸메일</a:t>
            </a:r>
            <a:r>
              <a:rPr lang="ko-KR" altLang="en-US" sz="1800" dirty="0" smtClean="0">
                <a:solidFill>
                  <a:srgbClr val="000000"/>
                </a:solidFill>
                <a:ea typeface="HY헤드라인M"/>
              </a:rPr>
              <a:t> </a:t>
            </a:r>
            <a:r>
              <a:rPr lang="en-US" altLang="ko-KR" sz="1800" dirty="0" smtClean="0">
                <a:solidFill>
                  <a:srgbClr val="0000FF"/>
                </a:solidFill>
                <a:ea typeface="HY헤드라인M"/>
              </a:rPr>
              <a:t>200</a:t>
            </a:r>
            <a:r>
              <a:rPr lang="ko-KR" altLang="en-US" sz="1800" smtClean="0">
                <a:solidFill>
                  <a:srgbClr val="0000FF"/>
                </a:solidFill>
                <a:ea typeface="HY헤드라인M"/>
              </a:rPr>
              <a:t>만개 분석결과</a:t>
            </a:r>
            <a:r>
              <a:rPr lang="en-US" altLang="ko-KR" sz="1800" dirty="0" smtClean="0">
                <a:solidFill>
                  <a:srgbClr val="0000FF"/>
                </a:solidFill>
                <a:ea typeface="HY헤드라인M"/>
              </a:rPr>
              <a:t>, </a:t>
            </a:r>
            <a:r>
              <a:rPr lang="ko-KR" altLang="en-US" sz="1800" smtClean="0">
                <a:solidFill>
                  <a:srgbClr val="0000FF"/>
                </a:solidFill>
                <a:ea typeface="HY헤드라인M"/>
              </a:rPr>
              <a:t>악성메일 </a:t>
            </a:r>
            <a:r>
              <a:rPr lang="en-US" altLang="ko-KR" sz="1800" dirty="0" smtClean="0">
                <a:solidFill>
                  <a:srgbClr val="0000FF"/>
                </a:solidFill>
                <a:ea typeface="HY헤드라인M"/>
              </a:rPr>
              <a:t>93.7% </a:t>
            </a:r>
            <a:r>
              <a:rPr lang="ko-KR" altLang="en-US" sz="1800" smtClean="0">
                <a:solidFill>
                  <a:srgbClr val="0000FF"/>
                </a:solidFill>
                <a:ea typeface="HY헤드라인M"/>
              </a:rPr>
              <a:t>탐지</a:t>
            </a:r>
            <a:endParaRPr lang="en-US" altLang="ko-KR" sz="1800" dirty="0" smtClean="0">
              <a:solidFill>
                <a:srgbClr val="0000FF"/>
              </a:solidFill>
              <a:ea typeface="HY헤드라인M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ko-KR" altLang="en-US" sz="1600" dirty="0" smtClean="0">
                <a:solidFill>
                  <a:srgbClr val="000000"/>
                </a:solidFill>
                <a:ea typeface="HY헤드라인M"/>
              </a:rPr>
              <a:t>    </a:t>
            </a:r>
            <a:r>
              <a:rPr lang="en-US" altLang="ko-KR" sz="1600" dirty="0">
                <a:solidFill>
                  <a:srgbClr val="000000"/>
                </a:solidFill>
                <a:ea typeface="HY헤드라인M"/>
              </a:rPr>
              <a:t>⇒</a:t>
            </a:r>
            <a:r>
              <a:rPr lang="ko-KR" altLang="en-US" sz="1600">
                <a:solidFill>
                  <a:srgbClr val="000000"/>
                </a:solidFill>
                <a:ea typeface="HY헤드라인M"/>
              </a:rPr>
              <a:t> </a:t>
            </a:r>
            <a:r>
              <a:rPr lang="ko-KR" altLang="en-US" sz="1600" smtClean="0">
                <a:solidFill>
                  <a:srgbClr val="0000FF"/>
                </a:solidFill>
                <a:ea typeface="HY헤드라인M"/>
              </a:rPr>
              <a:t>발송</a:t>
            </a:r>
            <a:r>
              <a:rPr lang="en-US" altLang="ko-KR" sz="1600" dirty="0" smtClean="0">
                <a:solidFill>
                  <a:srgbClr val="0000FF"/>
                </a:solidFill>
                <a:ea typeface="HY헤드라인M"/>
              </a:rPr>
              <a:t>IP 14.2</a:t>
            </a:r>
            <a:r>
              <a:rPr lang="ko-KR" altLang="en-US" sz="1600" smtClean="0">
                <a:solidFill>
                  <a:srgbClr val="0000FF"/>
                </a:solidFill>
                <a:ea typeface="HY헤드라인M"/>
              </a:rPr>
              <a:t>만개 중</a:t>
            </a:r>
            <a:r>
              <a:rPr lang="en-US" altLang="ko-KR" sz="1600" dirty="0" smtClean="0">
                <a:solidFill>
                  <a:srgbClr val="0000FF"/>
                </a:solidFill>
                <a:ea typeface="HY헤드라인M"/>
              </a:rPr>
              <a:t> 12.8</a:t>
            </a:r>
            <a:r>
              <a:rPr lang="ko-KR" altLang="en-US" sz="1600" smtClean="0">
                <a:solidFill>
                  <a:srgbClr val="0000FF"/>
                </a:solidFill>
                <a:ea typeface="HY헤드라인M"/>
              </a:rPr>
              <a:t>만개</a:t>
            </a:r>
            <a:r>
              <a:rPr lang="en-US" altLang="ko-KR" sz="1600" dirty="0" smtClean="0">
                <a:solidFill>
                  <a:srgbClr val="0000FF"/>
                </a:solidFill>
                <a:ea typeface="HY헤드라인M"/>
              </a:rPr>
              <a:t>(89.8%)</a:t>
            </a:r>
            <a:r>
              <a:rPr lang="ko-KR" altLang="en-US" sz="1600" smtClean="0">
                <a:solidFill>
                  <a:srgbClr val="0000FF"/>
                </a:solidFill>
                <a:ea typeface="HY헤드라인M"/>
              </a:rPr>
              <a:t>를 공격</a:t>
            </a:r>
            <a:r>
              <a:rPr lang="en-US" altLang="ko-KR" sz="1600" dirty="0" smtClean="0">
                <a:solidFill>
                  <a:srgbClr val="0000FF"/>
                </a:solidFill>
                <a:ea typeface="HY헤드라인M"/>
              </a:rPr>
              <a:t>IP</a:t>
            </a:r>
            <a:r>
              <a:rPr lang="ko-KR" altLang="en-US" sz="1600" smtClean="0">
                <a:solidFill>
                  <a:srgbClr val="0000FF"/>
                </a:solidFill>
                <a:ea typeface="HY헤드라인M"/>
              </a:rPr>
              <a:t>로</a:t>
            </a:r>
            <a:r>
              <a:rPr lang="en-US" altLang="ko-KR" sz="1600" dirty="0" smtClean="0">
                <a:solidFill>
                  <a:srgbClr val="0000FF"/>
                </a:solidFill>
                <a:ea typeface="HY헤드라인M"/>
              </a:rPr>
              <a:t> </a:t>
            </a:r>
            <a:r>
              <a:rPr lang="ko-KR" altLang="en-US" sz="1600" smtClean="0">
                <a:solidFill>
                  <a:srgbClr val="0000FF"/>
                </a:solidFill>
                <a:ea typeface="HY헤드라인M"/>
              </a:rPr>
              <a:t>탐지</a:t>
            </a:r>
          </a:p>
          <a:p>
            <a:pPr marL="101600" indent="-101600">
              <a:lnSpc>
                <a:spcPct val="150000"/>
              </a:lnSpc>
              <a:buClr>
                <a:srgbClr val="0070C0"/>
              </a:buClr>
            </a:pPr>
            <a:r>
              <a:rPr lang="en-US" altLang="ko-KR" sz="1400" dirty="0" smtClean="0">
                <a:solidFill>
                  <a:srgbClr val="000000"/>
                </a:solidFill>
                <a:ea typeface="HY헤드라인M"/>
              </a:rPr>
              <a:t>       ※ </a:t>
            </a:r>
            <a:r>
              <a:rPr lang="ko-KR" altLang="en-US" sz="1400" smtClean="0">
                <a:solidFill>
                  <a:srgbClr val="000000"/>
                </a:solidFill>
                <a:ea typeface="HY헤드라인M"/>
              </a:rPr>
              <a:t>분석대상 </a:t>
            </a:r>
            <a:r>
              <a:rPr lang="en-US" altLang="ko-KR" sz="1400" dirty="0" smtClean="0">
                <a:solidFill>
                  <a:srgbClr val="000000"/>
                </a:solidFill>
                <a:ea typeface="HY헤드라인M"/>
              </a:rPr>
              <a:t>: '13</a:t>
            </a:r>
            <a:r>
              <a:rPr lang="ko-KR" altLang="en-US" sz="1400" smtClean="0">
                <a:solidFill>
                  <a:srgbClr val="000000"/>
                </a:solidFill>
                <a:ea typeface="HY헤드라인M"/>
              </a:rPr>
              <a:t>년</a:t>
            </a:r>
            <a:r>
              <a:rPr lang="en-US" altLang="ko-KR" sz="1400" dirty="0" smtClean="0">
                <a:solidFill>
                  <a:srgbClr val="000000"/>
                </a:solidFill>
                <a:ea typeface="HY헤드라인M"/>
              </a:rPr>
              <a:t>~'15</a:t>
            </a:r>
            <a:r>
              <a:rPr lang="ko-KR" altLang="en-US" sz="1400" smtClean="0">
                <a:solidFill>
                  <a:srgbClr val="000000"/>
                </a:solidFill>
                <a:ea typeface="HY헤드라인M"/>
              </a:rPr>
              <a:t>년 기간중 수집된 스팸메일 </a:t>
            </a:r>
            <a:r>
              <a:rPr lang="en-US" altLang="ko-KR" sz="1400" dirty="0" smtClean="0">
                <a:solidFill>
                  <a:srgbClr val="000000"/>
                </a:solidFill>
                <a:ea typeface="HY헤드라인M"/>
              </a:rPr>
              <a:t>200</a:t>
            </a:r>
            <a:r>
              <a:rPr lang="ko-KR" altLang="en-US" sz="1400" smtClean="0">
                <a:solidFill>
                  <a:srgbClr val="000000"/>
                </a:solidFill>
                <a:ea typeface="HY헤드라인M"/>
              </a:rPr>
              <a:t>만개 </a:t>
            </a:r>
            <a:endParaRPr lang="en-US" altLang="ko-KR" sz="1400" dirty="0" smtClean="0">
              <a:solidFill>
                <a:srgbClr val="000000"/>
              </a:solidFill>
              <a:ea typeface="HY헤드라인M"/>
            </a:endParaRPr>
          </a:p>
        </p:txBody>
      </p:sp>
      <p:graphicFrame>
        <p:nvGraphicFramePr>
          <p:cNvPr id="6" name="개체 5"/>
          <p:cNvGraphicFramePr>
            <a:graphicFrameLocks noChangeAspect="1"/>
          </p:cNvGraphicFramePr>
          <p:nvPr>
            <p:extLst/>
          </p:nvPr>
        </p:nvGraphicFramePr>
        <p:xfrm>
          <a:off x="6757988" y="1857375"/>
          <a:ext cx="2184400" cy="41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수식" r:id="rId5" imgW="2184120" imgH="419040" progId="Equation.3">
                  <p:embed/>
                </p:oleObj>
              </mc:Choice>
              <mc:Fallback>
                <p:oleObj name="수식" r:id="rId5" imgW="218412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57988" y="1857375"/>
                        <a:ext cx="2184400" cy="419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741391"/>
              </p:ext>
            </p:extLst>
          </p:nvPr>
        </p:nvGraphicFramePr>
        <p:xfrm>
          <a:off x="847749" y="4365104"/>
          <a:ext cx="8280921" cy="1296144"/>
        </p:xfrm>
        <a:graphic>
          <a:graphicData uri="http://schemas.openxmlformats.org/drawingml/2006/table">
            <a:tbl>
              <a:tblPr firstRow="1" bandRow="1"/>
              <a:tblGrid>
                <a:gridCol w="2712830"/>
                <a:gridCol w="2784045"/>
                <a:gridCol w="2784046"/>
              </a:tblGrid>
              <a:tr h="43204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공격</a:t>
                      </a:r>
                      <a:r>
                        <a:rPr lang="en-US" altLang="ko-KR" sz="14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IP </a:t>
                      </a:r>
                      <a:r>
                        <a:rPr lang="ko-KR" altLang="en-US" sz="14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탐지현황</a:t>
                      </a:r>
                      <a:endParaRPr lang="ko-KR" altLang="en-US" sz="14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대상</a:t>
                      </a:r>
                      <a:r>
                        <a:rPr lang="en-US" altLang="ko-KR" sz="14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IP</a:t>
                      </a:r>
                      <a:endParaRPr lang="ko-KR" altLang="en-US" sz="14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악성</a:t>
                      </a:r>
                      <a:r>
                        <a:rPr lang="en-US" altLang="ko-KR" sz="14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IP</a:t>
                      </a:r>
                      <a:endParaRPr lang="ko-KR" altLang="en-US" sz="14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탐지율</a:t>
                      </a:r>
                      <a:endParaRPr lang="ko-KR" altLang="en-US" sz="14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142,857</a:t>
                      </a:r>
                      <a:endParaRPr lang="ko-KR" altLang="en-US" sz="14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128,285</a:t>
                      </a:r>
                      <a:endParaRPr lang="ko-KR" altLang="en-US" sz="14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89.8%</a:t>
                      </a:r>
                      <a:endParaRPr lang="ko-KR" altLang="en-US" sz="1400" b="1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aphicFrame>
        <p:nvGraphicFramePr>
          <p:cNvPr id="17" name="표 16"/>
          <p:cNvGraphicFramePr>
            <a:graphicFrameLocks noGrp="1"/>
          </p:cNvGraphicFramePr>
          <p:nvPr>
            <p:extLst/>
          </p:nvPr>
        </p:nvGraphicFramePr>
        <p:xfrm>
          <a:off x="823527" y="2694061"/>
          <a:ext cx="8352135" cy="1296144"/>
        </p:xfrm>
        <a:graphic>
          <a:graphicData uri="http://schemas.openxmlformats.org/drawingml/2006/table">
            <a:tbl>
              <a:tblPr firstRow="1" bandRow="1"/>
              <a:tblGrid>
                <a:gridCol w="2784045"/>
                <a:gridCol w="2784045"/>
                <a:gridCol w="2784045"/>
              </a:tblGrid>
              <a:tr h="43204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악성메일</a:t>
                      </a:r>
                      <a:r>
                        <a:rPr lang="en-US" altLang="ko-KR" sz="14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 </a:t>
                      </a:r>
                      <a:r>
                        <a:rPr lang="ko-KR" altLang="en-US" sz="14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탐지현황</a:t>
                      </a:r>
                      <a:endParaRPr lang="ko-KR" altLang="en-US" sz="14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대상메일</a:t>
                      </a:r>
                      <a:endParaRPr lang="ko-KR" altLang="en-US" sz="14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악성메일</a:t>
                      </a:r>
                      <a:endParaRPr lang="ko-KR" altLang="en-US" sz="14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탐지율</a:t>
                      </a:r>
                      <a:endParaRPr lang="ko-KR" altLang="en-US" sz="14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4320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2,077,411</a:t>
                      </a:r>
                      <a:endParaRPr lang="ko-KR" altLang="en-US" sz="14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1,946,716</a:t>
                      </a:r>
                      <a:endParaRPr lang="ko-KR" altLang="en-US" sz="1400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smtClean="0">
                          <a:latin typeface="HY헤드라인M" panose="02030600000101010101" pitchFamily="18" charset="-127"/>
                          <a:ea typeface="HY헤드라인M" panose="02030600000101010101" pitchFamily="18" charset="-127"/>
                        </a:rPr>
                        <a:t>93.7%</a:t>
                      </a:r>
                      <a:endParaRPr lang="ko-KR" altLang="en-US" sz="1400" b="1">
                        <a:latin typeface="HY헤드라인M" panose="02030600000101010101" pitchFamily="18" charset="-127"/>
                        <a:ea typeface="HY헤드라인M" panose="0203060000010101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784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27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p:sp>
        <p:nvSpPr>
          <p:cNvPr id="32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 lvl="0"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3. 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이메일 기반 공격</a:t>
            </a: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IP 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탐지기술</a:t>
            </a:r>
            <a:r>
              <a:rPr lang="en-US" altLang="ko-KR" sz="2000" b="1" kern="0" dirty="0" smtClean="0">
                <a:solidFill>
                  <a:srgbClr val="FFFFFF"/>
                </a:solidFill>
                <a:ea typeface="HY헤드라인M"/>
              </a:rPr>
              <a:t> - </a:t>
            </a:r>
            <a:r>
              <a:rPr lang="ko-KR" altLang="en-US" sz="2000" b="1" kern="0" smtClean="0">
                <a:solidFill>
                  <a:srgbClr val="FFFFFF"/>
                </a:solidFill>
                <a:ea typeface="HY헤드라인M"/>
              </a:rPr>
              <a:t>활용방안</a:t>
            </a:r>
            <a:endParaRPr lang="en-US" altLang="ko-KR" sz="1600" kern="0" dirty="0">
              <a:solidFill>
                <a:srgbClr val="FFFFFF"/>
              </a:solidFill>
              <a:ea typeface="HY헤드라인M"/>
            </a:endParaRPr>
          </a:p>
        </p:txBody>
      </p:sp>
      <p:sp>
        <p:nvSpPr>
          <p:cNvPr id="31" name="톱니 모양의 오른쪽 화살표 30"/>
          <p:cNvSpPr/>
          <p:nvPr/>
        </p:nvSpPr>
        <p:spPr>
          <a:xfrm>
            <a:off x="2324221" y="4084645"/>
            <a:ext cx="883598" cy="1804608"/>
          </a:xfrm>
          <a:prstGeom prst="notchedRightArrow">
            <a:avLst>
              <a:gd name="adj1" fmla="val 75375"/>
              <a:gd name="adj2" fmla="val 2391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>
          <a:xfrm>
            <a:off x="355819" y="848566"/>
            <a:ext cx="9251350" cy="2690510"/>
          </a:xfrm>
          <a:prstGeom prst="roundRect">
            <a:avLst>
              <a:gd name="adj" fmla="val 1676"/>
            </a:avLst>
          </a:prstGeom>
          <a:solidFill>
            <a:srgbClr val="F5FBEB"/>
          </a:solidFill>
          <a:ln w="28575">
            <a:noFill/>
            <a:round/>
          </a:ln>
        </p:spPr>
        <p:txBody>
          <a:bodyPr lIns="144000" tIns="0" rIns="0" bIns="0" anchor="ctr"/>
          <a:lstStyle/>
          <a:p>
            <a:pPr marL="100800" indent="-100800">
              <a:lnSpc>
                <a:spcPct val="1500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 악성코드 감염</a:t>
            </a:r>
            <a:r>
              <a:rPr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PC </a:t>
            </a:r>
            <a:r>
              <a:rPr lang="ko-KR" altLang="en-US" sz="180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</a:rPr>
              <a:t>탐지결과 활용</a:t>
            </a:r>
            <a:endParaRPr lang="en-US" altLang="ko-KR" sz="16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  <a:sym typeface="Wingdings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sz="16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  -</a:t>
            </a:r>
            <a:r>
              <a:rPr lang="en-US" altLang="ko-KR" sz="16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</a:t>
            </a:r>
            <a:r>
              <a:rPr lang="ko-KR" altLang="en-US" sz="160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탐지된 공격</a:t>
            </a:r>
            <a:r>
              <a:rPr lang="en-US" altLang="ko-KR" sz="16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IP(</a:t>
            </a:r>
            <a:r>
              <a:rPr lang="ko-KR" altLang="en-US" sz="160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악성코드 감염</a:t>
            </a:r>
            <a:r>
              <a:rPr lang="en-US" altLang="ko-KR" sz="16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PC) </a:t>
            </a:r>
            <a:r>
              <a:rPr lang="ko-KR" altLang="en-US" sz="160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조치를 통해</a:t>
            </a:r>
            <a:r>
              <a:rPr lang="en-US" altLang="ko-KR" sz="16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, </a:t>
            </a:r>
            <a:r>
              <a:rPr lang="ko-KR" altLang="en-US" sz="160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사이버 침해공격 사전예방</a:t>
            </a:r>
            <a:endParaRPr lang="en-US" altLang="ko-KR" sz="16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  <a:sym typeface="Wingdings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sz="16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</a:t>
            </a:r>
            <a:r>
              <a:rPr lang="en-US" altLang="ko-KR" sz="16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 - NCIA, Kr-CERT, </a:t>
            </a:r>
            <a:r>
              <a:rPr lang="ko-KR" altLang="en-US" sz="160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포털</a:t>
            </a:r>
            <a:r>
              <a:rPr lang="en-US" altLang="ko-KR" sz="16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, </a:t>
            </a:r>
            <a:r>
              <a:rPr lang="ko-KR" altLang="en-US" sz="160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스팸솔루션 업체 등에 적용하여</a:t>
            </a:r>
            <a:r>
              <a:rPr lang="en-US" altLang="ko-KR" sz="16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, </a:t>
            </a:r>
            <a:r>
              <a:rPr lang="ko-KR" altLang="en-US" sz="160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대량의 감염</a:t>
            </a:r>
            <a:r>
              <a:rPr lang="en-US" altLang="ko-KR" sz="16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PC </a:t>
            </a:r>
            <a:r>
              <a:rPr lang="ko-KR" altLang="en-US" sz="160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탐지 가능</a:t>
            </a:r>
            <a:endParaRPr lang="en-US" altLang="ko-KR" sz="700" dirty="0" smtClean="0">
              <a:solidFill>
                <a:srgbClr val="0000FF"/>
              </a:solidFill>
              <a:ea typeface="HY헤드라인M" pitchFamily="18" charset="-127"/>
            </a:endParaRPr>
          </a:p>
          <a:p>
            <a:pPr marL="100800" indent="-100800">
              <a:lnSpc>
                <a:spcPct val="1500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>
                <a:solidFill>
                  <a:prstClr val="black"/>
                </a:solidFill>
                <a:ea typeface="HY헤드라인M" pitchFamily="18" charset="-127"/>
              </a:rPr>
              <a:t> 악성 </a:t>
            </a:r>
            <a:r>
              <a:rPr lang="ko-KR" altLang="en-US" sz="1800" dirty="0" err="1">
                <a:solidFill>
                  <a:prstClr val="black"/>
                </a:solidFill>
                <a:ea typeface="HY헤드라인M" pitchFamily="18" charset="-127"/>
              </a:rPr>
              <a:t>이메일</a:t>
            </a:r>
            <a:r>
              <a:rPr lang="ko-KR" altLang="en-US" sz="1800" dirty="0">
                <a:solidFill>
                  <a:prstClr val="black"/>
                </a:solidFill>
                <a:ea typeface="HY헤드라인M" pitchFamily="18" charset="-127"/>
              </a:rPr>
              <a:t> </a:t>
            </a:r>
            <a:r>
              <a:rPr lang="ko-KR" altLang="en-US" sz="1800" dirty="0" smtClean="0">
                <a:solidFill>
                  <a:prstClr val="black"/>
                </a:solidFill>
                <a:ea typeface="HY헤드라인M" pitchFamily="18" charset="-127"/>
              </a:rPr>
              <a:t>탐지결과 활용</a:t>
            </a:r>
            <a:endParaRPr lang="en-US" altLang="ko-KR" sz="1800" dirty="0" smtClean="0">
              <a:solidFill>
                <a:srgbClr val="0000FF"/>
              </a:solidFill>
              <a:ea typeface="HY헤드라인M" pitchFamily="18" charset="-127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sz="16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  -</a:t>
            </a:r>
            <a:r>
              <a:rPr lang="en-US" altLang="ko-KR" sz="16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</a:t>
            </a:r>
            <a:r>
              <a:rPr lang="ko-KR" altLang="en-US" sz="160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패턴에 의존하지 않는 스팸차단 기술로 활용 가능</a:t>
            </a:r>
            <a:endParaRPr lang="ko-KR" altLang="en-US" sz="1600" dirty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  <a:sym typeface="Wingdings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sz="16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  - </a:t>
            </a:r>
            <a:r>
              <a:rPr lang="ko-KR" altLang="en-US" sz="160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스팸메일</a:t>
            </a:r>
            <a:r>
              <a:rPr lang="en-US" altLang="ko-KR" sz="16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(URL, </a:t>
            </a:r>
            <a:r>
              <a:rPr lang="ko-KR" altLang="en-US" sz="160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첨부파일 등</a:t>
            </a:r>
            <a:r>
              <a:rPr lang="en-US" altLang="ko-KR" sz="16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)</a:t>
            </a:r>
            <a:r>
              <a:rPr lang="ko-KR" altLang="en-US" sz="160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에 내재된 악성코드 사전차단</a:t>
            </a:r>
            <a:r>
              <a:rPr lang="en-US" altLang="ko-KR" sz="16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/</a:t>
            </a:r>
            <a:r>
              <a:rPr lang="ko-KR" altLang="en-US" sz="160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대응에 활용</a:t>
            </a:r>
            <a:endParaRPr kumimoji="0" lang="en-US" altLang="ko-KR" sz="1600" b="1" spc="-50" dirty="0">
              <a:solidFill>
                <a:srgbClr val="FF0000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34" name="Picture 2" descr="http://cfile24.uf.tistory.com/image/1444293E4F2B6ED603E1E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99" y="4012214"/>
            <a:ext cx="1700287" cy="37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4" descr="http://www.mcnorton.com/files/attach/images/129273/321/010/e494e359046fbf491f9069cb29e134ec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099" y="4384153"/>
            <a:ext cx="1700287" cy="56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6" descr="http://upload.wikimedia.org/wikipedia/en/thumb/3/3f/Naver_2009_logo.svg/415px-Naver_2009_logo.svg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42" y="4944983"/>
            <a:ext cx="1692000" cy="49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8" descr="http://m.ncia.go.kr/mobile/image/ncia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242" y="5442390"/>
            <a:ext cx="1692000" cy="352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모서리가 둥근 직사각형 37"/>
          <p:cNvSpPr/>
          <p:nvPr/>
        </p:nvSpPr>
        <p:spPr>
          <a:xfrm>
            <a:off x="3312040" y="4012213"/>
            <a:ext cx="3440366" cy="2009075"/>
          </a:xfrm>
          <a:prstGeom prst="roundRect">
            <a:avLst>
              <a:gd name="adj" fmla="val 704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3414641" y="4106167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메일파서</a:t>
            </a:r>
            <a:endParaRPr lang="ko-KR" altLang="en-US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40" name="Picture 9" descr="C:\Users\Administrator\AppData\Local\Microsoft\Windows\Temporary Internet Files\Content.IE5\19AXJ54R\MC900441455[1]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7787" y="4724278"/>
            <a:ext cx="549159" cy="580608"/>
          </a:xfrm>
          <a:prstGeom prst="rect">
            <a:avLst/>
          </a:prstGeom>
          <a:noFill/>
        </p:spPr>
      </p:pic>
      <p:pic>
        <p:nvPicPr>
          <p:cNvPr id="41" name="Picture 9" descr="C:\Users\Administrator\AppData\Local\Microsoft\Windows\Temporary Internet Files\Content.IE5\19AXJ54R\MC900441455[1]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7787" y="4484009"/>
            <a:ext cx="549159" cy="580608"/>
          </a:xfrm>
          <a:prstGeom prst="rect">
            <a:avLst/>
          </a:prstGeom>
          <a:noFill/>
        </p:spPr>
      </p:pic>
      <p:pic>
        <p:nvPicPr>
          <p:cNvPr id="43" name="Picture 9" descr="C:\Users\Administrator\AppData\Local\Microsoft\Windows\Temporary Internet Files\Content.IE5\19AXJ54R\MC900441455[1]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7787" y="4243740"/>
            <a:ext cx="549159" cy="580608"/>
          </a:xfrm>
          <a:prstGeom prst="rect">
            <a:avLst/>
          </a:prstGeom>
          <a:noFill/>
        </p:spPr>
      </p:pic>
      <p:pic>
        <p:nvPicPr>
          <p:cNvPr id="44" name="Picture 9" descr="C:\Users\Administrator\AppData\Local\Microsoft\Windows\Temporary Internet Files\Content.IE5\19AXJ54R\MC900441455[1]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7787" y="4964547"/>
            <a:ext cx="549159" cy="580608"/>
          </a:xfrm>
          <a:prstGeom prst="rect">
            <a:avLst/>
          </a:prstGeom>
          <a:noFill/>
        </p:spPr>
      </p:pic>
      <p:pic>
        <p:nvPicPr>
          <p:cNvPr id="45" name="Picture 9" descr="C:\Users\Administrator\AppData\Local\Microsoft\Windows\Temporary Internet Files\Content.IE5\19AXJ54R\MC900441455[1]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17787" y="5204816"/>
            <a:ext cx="549159" cy="580608"/>
          </a:xfrm>
          <a:prstGeom prst="rect">
            <a:avLst/>
          </a:prstGeom>
          <a:noFill/>
        </p:spPr>
      </p:pic>
      <p:pic>
        <p:nvPicPr>
          <p:cNvPr id="46" name="Picture 4" descr="http://publicdomainvectors.org/photos/137381189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4737" y="4318897"/>
            <a:ext cx="457436" cy="45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7" name="그룹 46"/>
          <p:cNvGrpSpPr/>
          <p:nvPr/>
        </p:nvGrpSpPr>
        <p:grpSpPr>
          <a:xfrm>
            <a:off x="4078930" y="4791972"/>
            <a:ext cx="818750" cy="723911"/>
            <a:chOff x="4833317" y="4393669"/>
            <a:chExt cx="818750" cy="723911"/>
          </a:xfrm>
        </p:grpSpPr>
        <p:pic>
          <p:nvPicPr>
            <p:cNvPr id="48" name="Picture 2" descr="https://plistinator.com/images/office-database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3317" y="4393669"/>
              <a:ext cx="498773" cy="498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" name="Picture 2" descr="https://plistinator.com/images/office-database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3294" y="4393669"/>
              <a:ext cx="498773" cy="498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2" descr="https://plistinator.com/images/office-database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3317" y="4618807"/>
              <a:ext cx="498773" cy="498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" descr="https://plistinator.com/images/office-database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3294" y="4618807"/>
              <a:ext cx="498773" cy="498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1" name="오른쪽 화살표 60"/>
          <p:cNvSpPr/>
          <p:nvPr/>
        </p:nvSpPr>
        <p:spPr>
          <a:xfrm>
            <a:off x="4954402" y="5096848"/>
            <a:ext cx="526509" cy="193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4249458" y="5470457"/>
            <a:ext cx="6014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파싱</a:t>
            </a:r>
            <a:r>
              <a:rPr lang="en-US" altLang="ko-KR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DB</a:t>
            </a:r>
            <a:endParaRPr lang="ko-KR" altLang="en-US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65" name="오른쪽 화살표 64"/>
          <p:cNvSpPr/>
          <p:nvPr/>
        </p:nvSpPr>
        <p:spPr>
          <a:xfrm rot="19800000">
            <a:off x="4892259" y="4680076"/>
            <a:ext cx="591107" cy="1938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굽은 화살표 65"/>
          <p:cNvSpPr/>
          <p:nvPr/>
        </p:nvSpPr>
        <p:spPr>
          <a:xfrm flipV="1">
            <a:off x="3708491" y="4824348"/>
            <a:ext cx="342078" cy="418768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67" name="그룹 66"/>
          <p:cNvGrpSpPr/>
          <p:nvPr/>
        </p:nvGrpSpPr>
        <p:grpSpPr>
          <a:xfrm>
            <a:off x="5503321" y="4942115"/>
            <a:ext cx="850771" cy="866289"/>
            <a:chOff x="5541595" y="5365943"/>
            <a:chExt cx="771055" cy="866289"/>
          </a:xfrm>
        </p:grpSpPr>
        <p:grpSp>
          <p:nvGrpSpPr>
            <p:cNvPr id="68" name="그룹 67"/>
            <p:cNvGrpSpPr/>
            <p:nvPr/>
          </p:nvGrpSpPr>
          <p:grpSpPr>
            <a:xfrm>
              <a:off x="5541595" y="5826418"/>
              <a:ext cx="492440" cy="405814"/>
              <a:chOff x="5702155" y="5082129"/>
              <a:chExt cx="690475" cy="661094"/>
            </a:xfrm>
          </p:grpSpPr>
          <p:pic>
            <p:nvPicPr>
              <p:cNvPr id="73" name="Picture 14" descr="http://www.talonstorage.com/images/articles/file-sharing-folder.pn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702155" y="5082129"/>
                <a:ext cx="690475" cy="6610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12" descr="http://www.primalsecurity.net/wp-content/uploads/2014/12/mw.png"/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01969" y="5342426"/>
                <a:ext cx="390661" cy="3906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0" name="Picture 16" descr="http://static1.squarespace.com/static/527e1ef4e4b0910bac781301/528ec9dce4b0b354375f6258/531c8bc9e4b030d9a2071865/1409163653796/URL.png?format=1000w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4747" y="5365943"/>
              <a:ext cx="475801" cy="4095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12" descr="http://www.primalsecurity.net/wp-content/uploads/2014/12/mw.png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4035" y="5533041"/>
              <a:ext cx="278615" cy="2398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5" name="톱니 모양의 오른쪽 화살표 74"/>
          <p:cNvSpPr/>
          <p:nvPr/>
        </p:nvSpPr>
        <p:spPr>
          <a:xfrm>
            <a:off x="6870606" y="4171272"/>
            <a:ext cx="696197" cy="639633"/>
          </a:xfrm>
          <a:prstGeom prst="notchedRightArrow">
            <a:avLst>
              <a:gd name="adj1" fmla="val 53192"/>
              <a:gd name="adj2" fmla="val 2391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7" name="톱니 모양의 오른쪽 화살표 76"/>
          <p:cNvSpPr/>
          <p:nvPr/>
        </p:nvSpPr>
        <p:spPr>
          <a:xfrm>
            <a:off x="6870606" y="5154852"/>
            <a:ext cx="696197" cy="639633"/>
          </a:xfrm>
          <a:prstGeom prst="notchedRightArrow">
            <a:avLst>
              <a:gd name="adj1" fmla="val 53192"/>
              <a:gd name="adj2" fmla="val 2391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8" name="그룹 77"/>
          <p:cNvGrpSpPr/>
          <p:nvPr/>
        </p:nvGrpSpPr>
        <p:grpSpPr>
          <a:xfrm>
            <a:off x="5550696" y="4171272"/>
            <a:ext cx="593944" cy="505047"/>
            <a:chOff x="3365362" y="3515780"/>
            <a:chExt cx="836191" cy="711035"/>
          </a:xfrm>
        </p:grpSpPr>
        <p:pic>
          <p:nvPicPr>
            <p:cNvPr id="79" name="Picture 12" descr="http://www.powerbit.de/wp-content/themes/powerbit/images/slider/laptop-pc-service.png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5362" y="3589042"/>
              <a:ext cx="836191" cy="6377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8" descr="http://johndopp.com/wp-content/uploads/plantsvszombies_png.png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3365362" y="3515780"/>
              <a:ext cx="301009" cy="4821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3" name="TextBox 82"/>
          <p:cNvSpPr txBox="1"/>
          <p:nvPr/>
        </p:nvSpPr>
        <p:spPr>
          <a:xfrm>
            <a:off x="7643614" y="4141082"/>
            <a:ext cx="1726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err="1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좀비</a:t>
            </a:r>
            <a:r>
              <a:rPr lang="en-US" altLang="ko-KR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PC </a:t>
            </a:r>
            <a:r>
              <a:rPr lang="ko-KR" altLang="en-US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정보</a:t>
            </a:r>
            <a:endParaRPr lang="en-US" altLang="ko-KR" sz="2000" dirty="0" smtClean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ko-KR" altLang="en-US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공유</a:t>
            </a:r>
            <a:r>
              <a:rPr lang="en-US" altLang="ko-KR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  <a:r>
              <a:rPr lang="ko-KR" altLang="en-US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치료</a:t>
            </a:r>
            <a:endParaRPr lang="ko-KR" altLang="en-US" sz="200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25808" y="4611003"/>
            <a:ext cx="8467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err="1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좀비</a:t>
            </a:r>
            <a:r>
              <a:rPr lang="en-US" altLang="ko-KR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PC</a:t>
            </a:r>
            <a:r>
              <a:rPr lang="ko-KR" altLang="en-US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탐지</a:t>
            </a:r>
            <a:endParaRPr lang="ko-KR" altLang="en-US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5417780" y="5772374"/>
            <a:ext cx="121058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악성코드</a:t>
            </a:r>
            <a:r>
              <a:rPr lang="en-US" altLang="ko-KR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/URL</a:t>
            </a:r>
            <a:r>
              <a:rPr lang="ko-KR" altLang="en-US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탐지</a:t>
            </a:r>
            <a:endParaRPr lang="ko-KR" altLang="en-US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643614" y="5174802"/>
            <a:ext cx="17268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악성코드</a:t>
            </a:r>
            <a:r>
              <a:rPr lang="en-US" altLang="ko-KR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/</a:t>
            </a:r>
          </a:p>
          <a:p>
            <a:r>
              <a:rPr lang="ko-KR" altLang="en-US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악성</a:t>
            </a:r>
            <a:r>
              <a:rPr lang="en-US" altLang="ko-KR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URL </a:t>
            </a:r>
            <a:r>
              <a:rPr lang="ko-KR" altLang="en-US" sz="2000" dirty="0" smtClean="0">
                <a:solidFill>
                  <a:prstClr val="black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차단</a:t>
            </a:r>
            <a:endParaRPr lang="ko-KR" altLang="en-US" sz="2000" dirty="0">
              <a:solidFill>
                <a:prstClr val="black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859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그림 4" descr="25.jpg"/>
          <p:cNvPicPr>
            <a:picLocks noChangeAspect="1"/>
          </p:cNvPicPr>
          <p:nvPr/>
        </p:nvPicPr>
        <p:blipFill rotWithShape="1">
          <a:blip r:embed="rId3" cstate="print"/>
          <a:srcRect/>
          <a:stretch>
            <a:fillRect/>
          </a:stretch>
        </p:blipFill>
        <p:spPr>
          <a:xfrm>
            <a:off x="0" y="5013330"/>
            <a:ext cx="9904413" cy="1844675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6" t="5250" r="31322" b="86350"/>
          <a:stretch/>
        </p:blipFill>
        <p:spPr>
          <a:xfrm>
            <a:off x="2868441" y="5311730"/>
            <a:ext cx="4169118" cy="877709"/>
          </a:xfrm>
          <a:prstGeom prst="rect">
            <a:avLst/>
          </a:prstGeom>
        </p:spPr>
      </p:pic>
      <p:sp>
        <p:nvSpPr>
          <p:cNvPr id="7" name="WordArt 7"/>
          <p:cNvSpPr>
            <a:spLocks noChangeArrowheads="1" noChangeShapeType="1"/>
          </p:cNvSpPr>
          <p:nvPr/>
        </p:nvSpPr>
        <p:spPr>
          <a:xfrm>
            <a:off x="1897063" y="2273299"/>
            <a:ext cx="6088062" cy="941387"/>
          </a:xfrm>
          <a:prstGeom prst="rect">
            <a:avLst/>
          </a:prstGeom>
        </p:spPr>
        <p:txBody>
          <a:bodyPr wrap="none"/>
          <a:lstStyle/>
          <a:p>
            <a:pPr algn="ctr">
              <a:defRPr/>
            </a:pPr>
            <a:r>
              <a:rPr lang="ko-KR" altLang="en-US" sz="7405" dirty="0">
                <a:latin typeface="HY견고딕"/>
                <a:ea typeface="HY견고딕"/>
              </a:rPr>
              <a:t>감사합니다</a:t>
            </a:r>
            <a:r>
              <a:rPr lang="en-US" altLang="ko-KR" sz="7405" dirty="0">
                <a:latin typeface="HY견고딕"/>
                <a:ea typeface="HY견고딕"/>
              </a:rPr>
              <a:t>.</a:t>
            </a:r>
            <a:endParaRPr lang="ko-KR" altLang="en-US" sz="2400" dirty="0">
              <a:latin typeface="HY견고딕"/>
              <a:ea typeface="HY견고딕"/>
            </a:endParaRPr>
          </a:p>
        </p:txBody>
      </p:sp>
    </p:spTree>
    <p:extLst>
      <p:ext uri="{BB962C8B-B14F-4D97-AF65-F5344CB8AC3E}">
        <p14:creationId xmlns:p14="http://schemas.microsoft.com/office/powerpoint/2010/main" val="303330081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4"/>
          <p:cNvSpPr>
            <a:spLocks noChangeArrowheads="1"/>
          </p:cNvSpPr>
          <p:nvPr/>
        </p:nvSpPr>
        <p:spPr>
          <a:xfrm>
            <a:off x="355374" y="845878"/>
            <a:ext cx="9251350" cy="2650574"/>
          </a:xfrm>
          <a:prstGeom prst="roundRect">
            <a:avLst>
              <a:gd name="adj" fmla="val 1676"/>
            </a:avLst>
          </a:prstGeom>
          <a:solidFill>
            <a:srgbClr val="F5FBEB"/>
          </a:solidFill>
          <a:ln w="28575">
            <a:noFill/>
            <a:round/>
          </a:ln>
        </p:spPr>
        <p:txBody>
          <a:bodyPr lIns="144000" tIns="0" rIns="0" bIns="0" anchor="ctr"/>
          <a:lstStyle/>
          <a:p>
            <a:pPr marL="100800" indent="-100800">
              <a:lnSpc>
                <a:spcPts val="24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 smtClean="0">
                <a:ea typeface="HY헤드라인M" pitchFamily="18" charset="-127"/>
              </a:rPr>
              <a:t> 하루 평균 </a:t>
            </a:r>
            <a:r>
              <a:rPr lang="en-US" altLang="ko-KR" sz="1800" dirty="0" smtClean="0">
                <a:solidFill>
                  <a:srgbClr val="0000FF"/>
                </a:solidFill>
                <a:ea typeface="HY헤드라인M" pitchFamily="18" charset="-127"/>
              </a:rPr>
              <a:t>100</a:t>
            </a:r>
            <a:r>
              <a:rPr lang="ko-KR" altLang="en-US" sz="1800" dirty="0" smtClean="0">
                <a:solidFill>
                  <a:srgbClr val="0000FF"/>
                </a:solidFill>
                <a:ea typeface="HY헤드라인M" pitchFamily="18" charset="-127"/>
              </a:rPr>
              <a:t>만개</a:t>
            </a:r>
            <a:r>
              <a:rPr lang="ko-KR" altLang="en-US" sz="1800" dirty="0" smtClean="0">
                <a:ea typeface="HY헤드라인M" pitchFamily="18" charset="-127"/>
              </a:rPr>
              <a:t> 신종 악성코드 발생</a:t>
            </a:r>
            <a:r>
              <a:rPr lang="en-US" altLang="ko-KR" sz="1800" dirty="0" smtClean="0">
                <a:ea typeface="HY헤드라인M" pitchFamily="18" charset="-127"/>
              </a:rPr>
              <a:t>, </a:t>
            </a:r>
            <a:r>
              <a:rPr lang="ko-KR" altLang="en-US" sz="1800" dirty="0" smtClean="0">
                <a:ea typeface="HY헤드라인M" pitchFamily="18" charset="-127"/>
              </a:rPr>
              <a:t>침투공격에 사용</a:t>
            </a:r>
            <a:endParaRPr lang="ko-KR" altLang="en-US" sz="1800" spc="-50" dirty="0">
              <a:latin typeface="HY헤드라인M" pitchFamily="18" charset="-127"/>
              <a:ea typeface="HY헤드라인M" pitchFamily="18" charset="-127"/>
            </a:endParaRPr>
          </a:p>
          <a:p>
            <a:pPr marL="100800" indent="-100800" eaLnBrk="0" latinLnBrk="0">
              <a:lnSpc>
                <a:spcPts val="2400"/>
              </a:lnSpc>
              <a:buSzPct val="80000"/>
            </a:pPr>
            <a:r>
              <a:rPr lang="en-US" altLang="ko-KR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  -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  <a:sym typeface="Wingdings"/>
              </a:rPr>
              <a:t> </a:t>
            </a:r>
            <a:r>
              <a:rPr lang="en-US" altLang="ko-KR" sz="1400" dirty="0" smtClean="0">
                <a:solidFill>
                  <a:srgbClr val="0000FF"/>
                </a:solidFill>
                <a:ea typeface="HY헤드라인M" pitchFamily="18" charset="-127"/>
              </a:rPr>
              <a:t>'14</a:t>
            </a:r>
            <a:r>
              <a:rPr lang="ko-KR" altLang="en-US" sz="1400" dirty="0" smtClean="0">
                <a:solidFill>
                  <a:srgbClr val="0000FF"/>
                </a:solidFill>
                <a:ea typeface="HY헤드라인M" pitchFamily="18" charset="-127"/>
              </a:rPr>
              <a:t>년 </a:t>
            </a:r>
            <a:r>
              <a:rPr lang="en-US" altLang="ko-KR" sz="1400" dirty="0" smtClean="0">
                <a:solidFill>
                  <a:srgbClr val="0000FF"/>
                </a:solidFill>
                <a:ea typeface="HY헤드라인M" pitchFamily="18" charset="-127"/>
              </a:rPr>
              <a:t>3.1</a:t>
            </a:r>
            <a:r>
              <a:rPr lang="ko-KR" altLang="en-US" sz="1400" dirty="0" err="1" smtClean="0">
                <a:solidFill>
                  <a:srgbClr val="0000FF"/>
                </a:solidFill>
                <a:ea typeface="HY헤드라인M" pitchFamily="18" charset="-127"/>
              </a:rPr>
              <a:t>억개</a:t>
            </a:r>
            <a:r>
              <a:rPr lang="ko-KR" altLang="en-US" sz="1400" dirty="0" smtClean="0">
                <a:solidFill>
                  <a:srgbClr val="000000"/>
                </a:solidFill>
                <a:ea typeface="HY헤드라인M" pitchFamily="18" charset="-127"/>
              </a:rPr>
              <a:t> 이상의 신종 악성코드 발생</a:t>
            </a:r>
            <a:r>
              <a:rPr lang="en-US" altLang="ko-KR" sz="1400" dirty="0" smtClean="0">
                <a:solidFill>
                  <a:srgbClr val="000000"/>
                </a:solidFill>
                <a:ea typeface="HY헤드라인M" pitchFamily="18" charset="-127"/>
              </a:rPr>
              <a:t>, </a:t>
            </a:r>
            <a:r>
              <a:rPr lang="ko-KR" altLang="en-US" sz="1400" dirty="0" smtClean="0">
                <a:solidFill>
                  <a:srgbClr val="0000FF"/>
                </a:solidFill>
                <a:ea typeface="HY헤드라인M" pitchFamily="18" charset="-127"/>
              </a:rPr>
              <a:t>하루 평균 </a:t>
            </a:r>
            <a:r>
              <a:rPr lang="en-US" altLang="ko-KR" sz="1400" dirty="0" smtClean="0">
                <a:solidFill>
                  <a:srgbClr val="0000FF"/>
                </a:solidFill>
                <a:ea typeface="HY헤드라인M" pitchFamily="18" charset="-127"/>
              </a:rPr>
              <a:t>100</a:t>
            </a:r>
            <a:r>
              <a:rPr lang="ko-KR" altLang="en-US" sz="1400" dirty="0" smtClean="0">
                <a:solidFill>
                  <a:srgbClr val="0000FF"/>
                </a:solidFill>
                <a:ea typeface="HY헤드라인M" pitchFamily="18" charset="-127"/>
              </a:rPr>
              <a:t>만개</a:t>
            </a:r>
            <a:r>
              <a:rPr lang="ko-KR" altLang="en-US" sz="1400" dirty="0" smtClean="0">
                <a:ea typeface="HY헤드라인M" pitchFamily="18" charset="-127"/>
              </a:rPr>
              <a:t>의 새로운 보안위협 발생</a:t>
            </a:r>
            <a:r>
              <a:rPr lang="en-US" altLang="ko-KR" sz="1400" dirty="0" smtClean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ea typeface="HY헤드라인M" pitchFamily="18" charset="-127"/>
              </a:rPr>
              <a:t>(Symantec, 2015)</a:t>
            </a:r>
          </a:p>
          <a:p>
            <a:pPr marL="100800" indent="-100800" eaLnBrk="0" latinLnBrk="0">
              <a:lnSpc>
                <a:spcPct val="150000"/>
              </a:lnSpc>
              <a:buSzPct val="80000"/>
            </a:pPr>
            <a:r>
              <a:rPr kumimoji="0" lang="en-US" altLang="ko-KR" b="1" dirty="0" smtClean="0">
                <a:solidFill>
                  <a:srgbClr val="7030A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</a:t>
            </a:r>
            <a:r>
              <a:rPr lang="ko-KR" altLang="en-US" dirty="0" smtClean="0">
                <a:solidFill>
                  <a:srgbClr val="7030A0"/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endParaRPr lang="en-US" altLang="ko-KR" spc="-50" dirty="0" smtClean="0">
              <a:solidFill>
                <a:srgbClr val="7030A0"/>
              </a:solidFill>
              <a:ea typeface="HY헤드라인M" pitchFamily="18" charset="-127"/>
            </a:endParaRPr>
          </a:p>
          <a:p>
            <a:pPr marL="100800" indent="-100800">
              <a:lnSpc>
                <a:spcPts val="24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 smtClean="0">
                <a:solidFill>
                  <a:srgbClr val="000000"/>
                </a:solidFill>
                <a:ea typeface="HY헤드라인M" pitchFamily="18" charset="-127"/>
              </a:rPr>
              <a:t> 악성코드에 대한 </a:t>
            </a:r>
            <a:r>
              <a:rPr lang="ko-KR" altLang="en-US" sz="1800" dirty="0" smtClean="0">
                <a:solidFill>
                  <a:srgbClr val="0000FF"/>
                </a:solidFill>
                <a:ea typeface="HY헤드라인M" pitchFamily="18" charset="-127"/>
              </a:rPr>
              <a:t>효과적인 분석</a:t>
            </a:r>
            <a:r>
              <a:rPr lang="en-US" altLang="ko-KR" sz="1800" dirty="0" smtClean="0">
                <a:solidFill>
                  <a:srgbClr val="0000FF"/>
                </a:solidFill>
                <a:ea typeface="HY헤드라인M" pitchFamily="18" charset="-127"/>
              </a:rPr>
              <a:t>/</a:t>
            </a:r>
            <a:r>
              <a:rPr lang="ko-KR" altLang="en-US" sz="1800" dirty="0" smtClean="0">
                <a:solidFill>
                  <a:srgbClr val="0000FF"/>
                </a:solidFill>
                <a:ea typeface="HY헤드라인M" pitchFamily="18" charset="-127"/>
              </a:rPr>
              <a:t>대응 방안 </a:t>
            </a:r>
            <a:r>
              <a:rPr lang="ko-KR" altLang="en-US" sz="1800" dirty="0" smtClean="0">
                <a:solidFill>
                  <a:srgbClr val="000000"/>
                </a:solidFill>
                <a:ea typeface="HY헤드라인M" pitchFamily="18" charset="-127"/>
              </a:rPr>
              <a:t>필요</a:t>
            </a:r>
            <a:endParaRPr lang="ko-KR" altLang="en-US" sz="1800" spc="-50" dirty="0">
              <a:latin typeface="HY헤드라인M" pitchFamily="18" charset="-127"/>
              <a:ea typeface="HY헤드라인M" pitchFamily="18" charset="-127"/>
            </a:endParaRPr>
          </a:p>
          <a:p>
            <a:pPr marL="100800" indent="-100800" eaLnBrk="0" latinLnBrk="0">
              <a:lnSpc>
                <a:spcPts val="2400"/>
              </a:lnSpc>
              <a:buSzPct val="80000"/>
            </a:pPr>
            <a:r>
              <a:rPr lang="en-US" altLang="ko-KR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  -</a:t>
            </a:r>
            <a:r>
              <a:rPr lang="en-US" altLang="ko-KR" sz="1400" dirty="0">
                <a:latin typeface="HY헤드라인M" pitchFamily="18" charset="-127"/>
                <a:ea typeface="HY헤드라인M" pitchFamily="18" charset="-127"/>
                <a:sym typeface="Wingdings"/>
              </a:rPr>
              <a:t> 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  <a:sym typeface="Wingdings"/>
              </a:rPr>
              <a:t>Sandbox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  <a:sym typeface="Wingdings"/>
              </a:rPr>
              <a:t>등 개별적인 악성코드 분석의 비효율성 개선 필요</a:t>
            </a:r>
            <a:endParaRPr lang="en-US" altLang="ko-KR" sz="1400" dirty="0" smtClean="0">
              <a:latin typeface="HY헤드라인M" pitchFamily="18" charset="-127"/>
              <a:ea typeface="HY헤드라인M" pitchFamily="18" charset="-127"/>
              <a:sym typeface="Wingdings"/>
            </a:endParaRPr>
          </a:p>
          <a:p>
            <a:pPr marL="100800" indent="-100800" eaLnBrk="0" latinLnBrk="0">
              <a:lnSpc>
                <a:spcPts val="2400"/>
              </a:lnSpc>
              <a:buSzPct val="80000"/>
            </a:pPr>
            <a:r>
              <a:rPr lang="en-US" altLang="ko-KR" sz="1400" dirty="0">
                <a:latin typeface="HY헤드라인M" pitchFamily="18" charset="-127"/>
                <a:ea typeface="HY헤드라인M" pitchFamily="18" charset="-127"/>
                <a:sym typeface="Wingdings"/>
              </a:rPr>
              <a:t> </a:t>
            </a:r>
            <a:r>
              <a:rPr lang="en-US" altLang="ko-KR" sz="1400" dirty="0" smtClean="0">
                <a:latin typeface="HY헤드라인M" pitchFamily="18" charset="-127"/>
                <a:ea typeface="HY헤드라인M" pitchFamily="18" charset="-127"/>
                <a:sym typeface="Wingdings"/>
              </a:rPr>
              <a:t>  - </a:t>
            </a:r>
            <a:r>
              <a:rPr lang="ko-KR" altLang="en-US" sz="1400" dirty="0" smtClean="0">
                <a:latin typeface="HY헤드라인M" pitchFamily="18" charset="-127"/>
                <a:ea typeface="HY헤드라인M" pitchFamily="18" charset="-127"/>
                <a:sym typeface="Wingdings"/>
              </a:rPr>
              <a:t>대량의 악성코드 분석에 따른 의미 파악 필요</a:t>
            </a:r>
            <a:endParaRPr lang="en-US" altLang="ko-KR" sz="1400" dirty="0" smtClean="0">
              <a:latin typeface="HY헤드라인M" pitchFamily="18" charset="-127"/>
              <a:ea typeface="HY헤드라인M" pitchFamily="18" charset="-127"/>
              <a:sym typeface="Wingdings"/>
            </a:endParaRPr>
          </a:p>
          <a:p>
            <a:pPr marL="100800" indent="-100800" eaLnBrk="0" latinLnBrk="0">
              <a:buSzPct val="80000"/>
            </a:pPr>
            <a:endParaRPr kumimoji="0" lang="en-US" altLang="ko-KR" dirty="0" smtClean="0">
              <a:solidFill>
                <a:srgbClr val="0000FF"/>
              </a:solidFill>
              <a:latin typeface="HY울릉도M" panose="02030600000101010101" pitchFamily="18" charset="-127"/>
              <a:ea typeface="HY울릉도M" panose="02030600000101010101" pitchFamily="18" charset="-127"/>
            </a:endParaRPr>
          </a:p>
          <a:p>
            <a:pPr marL="100800" indent="-100800" eaLnBrk="0" latinLnBrk="0">
              <a:buSzPct val="80000"/>
            </a:pPr>
            <a:endParaRPr lang="en-US" altLang="ko-KR" sz="200" dirty="0">
              <a:solidFill>
                <a:srgbClr val="290CFC"/>
              </a:solidFill>
              <a:latin typeface="HY헤드라인M" pitchFamily="18" charset="-127"/>
              <a:ea typeface="HY헤드라인M" pitchFamily="18" charset="-127"/>
              <a:sym typeface="Wingdings"/>
            </a:endParaRPr>
          </a:p>
          <a:p>
            <a:pPr>
              <a:lnSpc>
                <a:spcPts val="2400"/>
              </a:lnSpc>
              <a:buClr>
                <a:srgbClr val="0070C0"/>
              </a:buClr>
            </a:pPr>
            <a:r>
              <a:rPr kumimoji="0" lang="en-US" altLang="ko-KR" sz="2000" b="1" dirty="0">
                <a:solidFill>
                  <a:srgbClr val="7030A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en-US" altLang="ko-KR" sz="2000" b="1" dirty="0" smtClean="0">
                <a:solidFill>
                  <a:srgbClr val="7030A0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kumimoji="0" lang="en-US" altLang="ko-KR" sz="2000" b="1" dirty="0" smtClean="0">
                <a:solidFill>
                  <a:srgbClr val="7030A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⇒ </a:t>
            </a:r>
            <a:r>
              <a:rPr kumimoji="0" lang="ko-KR" altLang="en-US" sz="2000" b="1" dirty="0" smtClean="0">
                <a:solidFill>
                  <a:srgbClr val="7030A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효과적인 악성코드 분석</a:t>
            </a:r>
            <a:r>
              <a:rPr kumimoji="0" lang="en-US" altLang="ko-KR" sz="2000" b="1" dirty="0" smtClean="0">
                <a:solidFill>
                  <a:srgbClr val="7030A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/</a:t>
            </a:r>
            <a:r>
              <a:rPr kumimoji="0" lang="ko-KR" altLang="en-US" sz="2000" b="1" dirty="0" smtClean="0">
                <a:solidFill>
                  <a:srgbClr val="7030A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의미파악을 위한 악성코드 </a:t>
            </a:r>
            <a:r>
              <a:rPr kumimoji="0" lang="ko-KR" altLang="en-US" sz="2000" b="1" dirty="0" err="1" smtClean="0">
                <a:solidFill>
                  <a:srgbClr val="7030A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프로파일링</a:t>
            </a:r>
            <a:r>
              <a:rPr kumimoji="0" lang="ko-KR" altLang="en-US" sz="2000" b="1" dirty="0" smtClean="0">
                <a:solidFill>
                  <a:srgbClr val="7030A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기술 필요</a:t>
            </a:r>
            <a:endParaRPr lang="ko-KR" altLang="en-US" sz="2000" dirty="0" smtClean="0">
              <a:solidFill>
                <a:srgbClr val="7030A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3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1. </a:t>
            </a:r>
            <a:r>
              <a:rPr lang="ko-KR" altLang="en-US" sz="2400" b="1" kern="0" dirty="0" smtClean="0">
                <a:solidFill>
                  <a:srgbClr val="FFFFFF"/>
                </a:solidFill>
                <a:ea typeface="HY헤드라인M"/>
              </a:rPr>
              <a:t>악성코드 </a:t>
            </a:r>
            <a:r>
              <a:rPr lang="ko-KR" altLang="en-US" sz="2400" b="1" kern="0" dirty="0" err="1" smtClean="0">
                <a:solidFill>
                  <a:srgbClr val="FFFFFF"/>
                </a:solidFill>
                <a:ea typeface="HY헤드라인M"/>
              </a:rPr>
              <a:t>프로파일링</a:t>
            </a:r>
            <a:r>
              <a:rPr lang="ko-KR" altLang="en-US" sz="2400" b="1" kern="0" dirty="0" smtClean="0">
                <a:solidFill>
                  <a:srgbClr val="FFFFFF"/>
                </a:solidFill>
                <a:ea typeface="HY헤드라인M"/>
              </a:rPr>
              <a:t> 기술</a:t>
            </a:r>
            <a:r>
              <a:rPr lang="ko-KR" altLang="en-US" sz="2000" b="1" kern="0" dirty="0" smtClean="0">
                <a:solidFill>
                  <a:srgbClr val="FFFFFF"/>
                </a:solidFill>
                <a:ea typeface="HY헤드라인M"/>
              </a:rPr>
              <a:t> </a:t>
            </a:r>
            <a:r>
              <a:rPr kumimoji="0" lang="en-US" altLang="ko-KR" sz="2000" b="1" kern="0" dirty="0" smtClean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– </a:t>
            </a:r>
            <a:r>
              <a:rPr kumimoji="0" lang="ko-KR" altLang="en-US" sz="2000" b="1" kern="0" dirty="0" smtClean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기술개발 필요성</a:t>
            </a:r>
            <a:endParaRPr lang="en-US" altLang="ko-KR" sz="2400" kern="0" dirty="0">
              <a:solidFill>
                <a:srgbClr val="FFFFFF"/>
              </a:solidFill>
              <a:ea typeface="HY헤드라인M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930" y="3598818"/>
            <a:ext cx="4160227" cy="27323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직사각형 11"/>
          <p:cNvSpPr/>
          <p:nvPr/>
        </p:nvSpPr>
        <p:spPr>
          <a:xfrm>
            <a:off x="850372" y="6331156"/>
            <a:ext cx="3012656" cy="2661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Y헤드라인M"/>
              </a:rPr>
              <a:t>&lt; </a:t>
            </a:r>
            <a:r>
              <a:rPr kumimoji="0" lang="ko-KR" altLang="en-US" sz="1100" kern="0" dirty="0" smtClean="0">
                <a:solidFill>
                  <a:srgbClr val="000000"/>
                </a:solidFill>
                <a:ea typeface="HY헤드라인M"/>
              </a:rPr>
              <a:t>신종</a:t>
            </a:r>
            <a:r>
              <a:rPr kumimoji="0" lang="ko-KR" altLang="en-US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Y헤드라인M"/>
              </a:rPr>
              <a:t> 악성코드 급증 </a:t>
            </a: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Y헤드라인M"/>
              </a:rPr>
              <a:t>(Symantec 2015) &gt;</a:t>
            </a:r>
            <a:endParaRPr kumimoji="0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HY헤드라인M"/>
            </a:endParaRPr>
          </a:p>
        </p:txBody>
      </p:sp>
      <p:sp>
        <p:nvSpPr>
          <p:cNvPr id="13" name="TextBox 53"/>
          <p:cNvSpPr txBox="1">
            <a:spLocks noChangeArrowheads="1"/>
          </p:cNvSpPr>
          <p:nvPr/>
        </p:nvSpPr>
        <p:spPr bwMode="auto">
          <a:xfrm>
            <a:off x="4808190" y="6325804"/>
            <a:ext cx="4649717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sz="1000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/>
            <a:r>
              <a:rPr lang="en-US" altLang="ko-KR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&lt; 6.25, 3.20 </a:t>
            </a:r>
            <a:r>
              <a:rPr lang="ko-KR" altLang="en-US" sz="1050" dirty="0" smtClean="0">
                <a:solidFill>
                  <a:srgbClr val="000000"/>
                </a:solidFill>
                <a:latin typeface="HY헤드라인M"/>
                <a:ea typeface="HY헤드라인M"/>
              </a:rPr>
              <a:t>변종을 이용한 사이버 테러 관련 보도 </a:t>
            </a:r>
            <a:r>
              <a:rPr lang="en-US" altLang="ko-KR" sz="1050" smtClean="0">
                <a:solidFill>
                  <a:srgbClr val="000000"/>
                </a:solidFill>
                <a:latin typeface="HY헤드라인M"/>
                <a:ea typeface="HY헤드라인M"/>
              </a:rPr>
              <a:t>(</a:t>
            </a:r>
            <a:r>
              <a:rPr lang="ko-KR" altLang="en-US" sz="1050" smtClean="0">
                <a:solidFill>
                  <a:srgbClr val="000000"/>
                </a:solidFill>
                <a:latin typeface="HY헤드라인M"/>
                <a:ea typeface="HY헤드라인M"/>
              </a:rPr>
              <a:t>디지털데일리</a:t>
            </a:r>
            <a:r>
              <a:rPr lang="en-US" altLang="ko-KR" sz="1050" smtClean="0">
                <a:solidFill>
                  <a:srgbClr val="000000"/>
                </a:solidFill>
                <a:latin typeface="HY헤드라인M"/>
                <a:ea typeface="HY헤드라인M"/>
              </a:rPr>
              <a:t> 2014) &gt;</a:t>
            </a:r>
            <a:endParaRPr lang="en-US" altLang="ko-KR" sz="1050" dirty="0">
              <a:solidFill>
                <a:srgbClr val="000000"/>
              </a:solidFill>
              <a:latin typeface="HY헤드라인M"/>
              <a:ea typeface="HY헤드라인M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4808190" y="3598818"/>
            <a:ext cx="4680520" cy="2732338"/>
            <a:chOff x="5195394" y="3598818"/>
            <a:chExt cx="3831413" cy="2732338"/>
          </a:xfrm>
        </p:grpSpPr>
        <p:grpSp>
          <p:nvGrpSpPr>
            <p:cNvPr id="18" name="그룹 17"/>
            <p:cNvGrpSpPr/>
            <p:nvPr/>
          </p:nvGrpSpPr>
          <p:grpSpPr>
            <a:xfrm>
              <a:off x="5297257" y="3600925"/>
              <a:ext cx="3646192" cy="2629365"/>
              <a:chOff x="65355" y="3446333"/>
              <a:chExt cx="6464825" cy="4217266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2160" y="3446333"/>
                <a:ext cx="6388020" cy="1133475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5355" y="4825150"/>
                <a:ext cx="6461410" cy="2838449"/>
              </a:xfrm>
              <a:prstGeom prst="rect">
                <a:avLst/>
              </a:prstGeom>
            </p:spPr>
          </p:pic>
          <p:sp>
            <p:nvSpPr>
              <p:cNvPr id="22" name="TextBox 53"/>
              <p:cNvSpPr txBox="1">
                <a:spLocks noChangeArrowheads="1"/>
              </p:cNvSpPr>
              <p:nvPr/>
            </p:nvSpPr>
            <p:spPr bwMode="auto">
              <a:xfrm>
                <a:off x="1491413" y="4381332"/>
                <a:ext cx="3689514" cy="41631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ko-KR"/>
                </a:defPPr>
                <a:lvl1pPr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1pPr>
                <a:lvl2pPr marL="4572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2pPr>
                <a:lvl3pPr marL="9144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3pPr>
                <a:lvl4pPr marL="13716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4pPr>
                <a:lvl5pPr marL="1828800" algn="l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000" kern="12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  <a:cs typeface="+mn-cs"/>
                  </a:defRPr>
                </a:lvl9pPr>
              </a:lstStyle>
              <a:p>
                <a:pPr algn="ctr"/>
                <a:r>
                  <a:rPr lang="en-US" altLang="ko-KR" sz="800" b="1" kern="0" spc="300" dirty="0" smtClean="0">
                    <a:solidFill>
                      <a:srgbClr val="808080">
                        <a:lumMod val="75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 </a:t>
                </a:r>
                <a:r>
                  <a:rPr lang="ko-KR" altLang="en-US" sz="800" b="1" kern="0" spc="300" dirty="0" smtClean="0">
                    <a:solidFill>
                      <a:srgbClr val="808080">
                        <a:lumMod val="75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중략</a:t>
                </a:r>
                <a:r>
                  <a:rPr lang="en-US" altLang="ko-KR" sz="800" b="1" kern="0" spc="300" dirty="0" smtClean="0">
                    <a:solidFill>
                      <a:srgbClr val="808080">
                        <a:lumMod val="75000"/>
                      </a:srgbClr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)</a:t>
                </a:r>
                <a:endParaRPr lang="en-US" altLang="ko-KR" sz="800" b="1" kern="0" spc="300" dirty="0">
                  <a:solidFill>
                    <a:srgbClr val="808080">
                      <a:lumMod val="75000"/>
                    </a:srgbClr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17" name="직사각형 16"/>
            <p:cNvSpPr/>
            <p:nvPr/>
          </p:nvSpPr>
          <p:spPr>
            <a:xfrm>
              <a:off x="5195394" y="3598818"/>
              <a:ext cx="3831413" cy="2732338"/>
            </a:xfrm>
            <a:prstGeom prst="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har char="-"/>
              </a:pPr>
              <a:endParaRPr kumimoji="1" lang="ko-KR" altLang="en-US" sz="1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latin typeface="HY헤드라인M"/>
                <a:ea typeface="HY헤드라인M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140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4"/>
          <p:cNvSpPr>
            <a:spLocks noChangeArrowheads="1"/>
          </p:cNvSpPr>
          <p:nvPr/>
        </p:nvSpPr>
        <p:spPr>
          <a:xfrm>
            <a:off x="355374" y="845878"/>
            <a:ext cx="9251350" cy="2650574"/>
          </a:xfrm>
          <a:prstGeom prst="roundRect">
            <a:avLst>
              <a:gd name="adj" fmla="val 1676"/>
            </a:avLst>
          </a:prstGeom>
          <a:solidFill>
            <a:srgbClr val="F5FBEB"/>
          </a:solidFill>
          <a:ln w="28575">
            <a:noFill/>
            <a:round/>
          </a:ln>
        </p:spPr>
        <p:txBody>
          <a:bodyPr lIns="144000" tIns="0" rIns="0" bIns="0" anchor="ctr"/>
          <a:lstStyle/>
          <a:p>
            <a:pPr marL="100800" indent="-100800">
              <a:lnSpc>
                <a:spcPts val="24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>
                <a:ea typeface="HY헤드라인M" pitchFamily="18" charset="-127"/>
              </a:rPr>
              <a:t> 주어진 </a:t>
            </a:r>
            <a:r>
              <a:rPr lang="ko-KR" altLang="en-US" sz="1800" dirty="0">
                <a:solidFill>
                  <a:srgbClr val="0000FF"/>
                </a:solidFill>
                <a:ea typeface="HY헤드라인M" pitchFamily="18" charset="-127"/>
              </a:rPr>
              <a:t>대량의 악성코드</a:t>
            </a:r>
            <a:r>
              <a:rPr lang="ko-KR" altLang="en-US" sz="1800" dirty="0">
                <a:ea typeface="HY헤드라인M" pitchFamily="18" charset="-127"/>
              </a:rPr>
              <a:t>들에 </a:t>
            </a:r>
            <a:r>
              <a:rPr lang="ko-KR" altLang="en-US" sz="1800" dirty="0" smtClean="0">
                <a:ea typeface="HY헤드라인M" pitchFamily="18" charset="-127"/>
              </a:rPr>
              <a:t>대해 </a:t>
            </a:r>
            <a:r>
              <a:rPr lang="ko-KR" altLang="en-US" sz="1800" dirty="0">
                <a:solidFill>
                  <a:srgbClr val="0000FF"/>
                </a:solidFill>
                <a:ea typeface="HY헤드라인M" pitchFamily="18" charset="-127"/>
              </a:rPr>
              <a:t>악성코드 </a:t>
            </a:r>
            <a:r>
              <a:rPr lang="ko-KR" altLang="en-US" sz="1800" dirty="0" err="1" smtClean="0">
                <a:solidFill>
                  <a:srgbClr val="0000FF"/>
                </a:solidFill>
                <a:ea typeface="HY헤드라인M" pitchFamily="18" charset="-127"/>
              </a:rPr>
              <a:t>프로파일링</a:t>
            </a:r>
            <a:r>
              <a:rPr lang="ko-KR" altLang="en-US" sz="1800" dirty="0" smtClean="0">
                <a:solidFill>
                  <a:srgbClr val="0000FF"/>
                </a:solidFill>
                <a:ea typeface="HY헤드라인M" pitchFamily="18" charset="-127"/>
              </a:rPr>
              <a:t> </a:t>
            </a:r>
            <a:r>
              <a:rPr lang="ko-KR" altLang="en-US" sz="1800" dirty="0" smtClean="0">
                <a:ea typeface="HY헤드라인M" pitchFamily="18" charset="-127"/>
              </a:rPr>
              <a:t>기술개발</a:t>
            </a:r>
            <a:endParaRPr lang="en-US" altLang="ko-KR" sz="1800" dirty="0" smtClean="0">
              <a:ea typeface="HY헤드라인M" pitchFamily="18" charset="-127"/>
            </a:endParaRPr>
          </a:p>
          <a:p>
            <a:pPr marL="100800" indent="-100800">
              <a:lnSpc>
                <a:spcPct val="150000"/>
              </a:lnSpc>
              <a:buClr>
                <a:srgbClr val="0070C0"/>
              </a:buClr>
              <a:buFont typeface="Wingdings"/>
              <a:buChar char="u"/>
            </a:pPr>
            <a:endParaRPr lang="en-US" altLang="ko-KR" spc="-50" dirty="0" smtClean="0">
              <a:solidFill>
                <a:srgbClr val="7030A0"/>
              </a:solidFill>
              <a:ea typeface="HY헤드라인M" pitchFamily="18" charset="-127"/>
            </a:endParaRPr>
          </a:p>
          <a:p>
            <a:pPr>
              <a:buClr>
                <a:srgbClr val="0070C0"/>
              </a:buClr>
            </a:pPr>
            <a:endParaRPr lang="en-US" altLang="ko-KR" sz="300" spc="-50" dirty="0" smtClean="0">
              <a:solidFill>
                <a:srgbClr val="7030A0"/>
              </a:solidFill>
              <a:ea typeface="HY헤드라인M" pitchFamily="18" charset="-127"/>
            </a:endParaRPr>
          </a:p>
          <a:p>
            <a:pPr marL="100800" indent="-100800">
              <a:lnSpc>
                <a:spcPts val="24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>
                <a:solidFill>
                  <a:srgbClr val="000000"/>
                </a:solidFill>
                <a:ea typeface="HY헤드라인M" pitchFamily="18" charset="-127"/>
              </a:rPr>
              <a:t> </a:t>
            </a:r>
            <a:r>
              <a:rPr lang="ko-KR" altLang="en-US" sz="1800" dirty="0" smtClean="0">
                <a:solidFill>
                  <a:srgbClr val="000000"/>
                </a:solidFill>
                <a:ea typeface="HY헤드라인M" pitchFamily="18" charset="-127"/>
              </a:rPr>
              <a:t>주요 절차</a:t>
            </a:r>
            <a:endParaRPr lang="en-US" altLang="ko-KR" sz="1800" dirty="0" smtClean="0">
              <a:solidFill>
                <a:srgbClr val="000000"/>
              </a:solidFill>
              <a:ea typeface="HY헤드라인M" pitchFamily="18" charset="-127"/>
            </a:endParaRPr>
          </a:p>
          <a:p>
            <a:pPr>
              <a:lnSpc>
                <a:spcPts val="2400"/>
              </a:lnSpc>
              <a:buClr>
                <a:srgbClr val="0070C0"/>
              </a:buClr>
            </a:pPr>
            <a:r>
              <a:rPr lang="ko-KR" altLang="en-US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- (</a:t>
            </a:r>
            <a:r>
              <a:rPr lang="ko-KR" altLang="en-US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분석정보수집</a:t>
            </a:r>
            <a:r>
              <a:rPr lang="en-US" altLang="ko-KR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) </a:t>
            </a:r>
            <a:r>
              <a:rPr lang="ko-KR" altLang="en-US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악성코드 </a:t>
            </a:r>
            <a:r>
              <a:rPr lang="ko-KR" altLang="en-US" sz="1400" dirty="0" err="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동적분석</a:t>
            </a:r>
            <a:r>
              <a:rPr lang="ko-KR" altLang="en-US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기반 행위정보</a:t>
            </a:r>
            <a:r>
              <a:rPr lang="en-US" altLang="ko-KR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(API</a:t>
            </a:r>
            <a:r>
              <a:rPr lang="ko-KR" altLang="en-US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호출 시퀀스</a:t>
            </a:r>
            <a:r>
              <a:rPr lang="en-US" altLang="ko-KR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) </a:t>
            </a:r>
            <a:r>
              <a:rPr lang="ko-KR" altLang="en-US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수집</a:t>
            </a:r>
          </a:p>
          <a:p>
            <a:pPr>
              <a:lnSpc>
                <a:spcPts val="2400"/>
              </a:lnSpc>
              <a:buClr>
                <a:srgbClr val="0070C0"/>
              </a:buClr>
            </a:pPr>
            <a:r>
              <a:rPr lang="en-US" altLang="ko-KR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  - (</a:t>
            </a:r>
            <a:r>
              <a:rPr lang="en-US" altLang="ko-KR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1:1</a:t>
            </a:r>
            <a:r>
              <a:rPr lang="ko-KR" altLang="en-US" sz="1400" dirty="0" err="1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유사도비교</a:t>
            </a:r>
            <a:r>
              <a:rPr lang="en-US" altLang="ko-KR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) N-Gram </a:t>
            </a:r>
            <a:r>
              <a:rPr lang="ko-KR" altLang="en-US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분석기반 </a:t>
            </a:r>
            <a:r>
              <a:rPr lang="en-US" altLang="ko-KR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1:1 </a:t>
            </a:r>
            <a:r>
              <a:rPr lang="ko-KR" altLang="en-US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악성코드 유사도 산출</a:t>
            </a:r>
          </a:p>
          <a:p>
            <a:pPr>
              <a:lnSpc>
                <a:spcPts val="2400"/>
              </a:lnSpc>
              <a:buClr>
                <a:srgbClr val="0070C0"/>
              </a:buClr>
            </a:pPr>
            <a:r>
              <a:rPr lang="en-US" altLang="ko-KR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  - (</a:t>
            </a:r>
            <a:r>
              <a:rPr lang="ko-KR" altLang="en-US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그룹분류</a:t>
            </a:r>
            <a:r>
              <a:rPr lang="en-US" altLang="ko-KR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) N:N</a:t>
            </a:r>
            <a:r>
              <a:rPr lang="ko-KR" altLang="en-US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기반 유사도 분석 및 </a:t>
            </a:r>
            <a:r>
              <a:rPr lang="en-US" altLang="ko-KR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Clustering Coefficient </a:t>
            </a:r>
            <a:r>
              <a:rPr lang="ko-KR" altLang="en-US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기반 악성코드 그룹 분류</a:t>
            </a:r>
          </a:p>
          <a:p>
            <a:pPr>
              <a:lnSpc>
                <a:spcPts val="2400"/>
              </a:lnSpc>
              <a:buClr>
                <a:srgbClr val="0070C0"/>
              </a:buClr>
            </a:pPr>
            <a:r>
              <a:rPr lang="ko-KR" altLang="en-US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  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*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Clustering Coefficient(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집단화 </a:t>
            </a:r>
            <a:r>
              <a:rPr lang="ko-KR" altLang="en-US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계수</a:t>
            </a:r>
            <a:r>
              <a:rPr lang="en-US" altLang="ko-KR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) : </a:t>
            </a:r>
            <a:r>
              <a:rPr lang="ko-KR" altLang="en-US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그래프에서 각 </a:t>
            </a:r>
            <a:r>
              <a:rPr lang="ko-KR" altLang="en-US" sz="1400" dirty="0" err="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노드가</a:t>
            </a:r>
            <a:r>
              <a:rPr lang="ko-KR" altLang="en-US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얼마나 서로 완전하게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연결되어 있는지</a:t>
            </a:r>
            <a:endParaRPr lang="en-US" altLang="ko-KR" sz="1400" dirty="0" smtClean="0">
              <a:solidFill>
                <a:srgbClr val="000000"/>
              </a:solidFill>
              <a:latin typeface="HY헤드라인M" pitchFamily="18" charset="-127"/>
              <a:ea typeface="HY헤드라인M" pitchFamily="18" charset="-127"/>
              <a:sym typeface="Wingdings"/>
            </a:endParaRPr>
          </a:p>
          <a:p>
            <a:pPr>
              <a:lnSpc>
                <a:spcPts val="2400"/>
              </a:lnSpc>
              <a:buClr>
                <a:srgbClr val="0070C0"/>
              </a:buClr>
            </a:pPr>
            <a:r>
              <a:rPr lang="en-US" altLang="ko-KR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                                                         (</a:t>
            </a:r>
            <a:r>
              <a:rPr lang="ko-KR" altLang="en-US" sz="1400" dirty="0" err="1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그룹내</a:t>
            </a:r>
            <a:r>
              <a:rPr lang="ko-KR" altLang="en-US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악성코드간 얼마나 유사한지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)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를</a:t>
            </a:r>
            <a:r>
              <a:rPr lang="en-US" altLang="ko-KR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나타내는 </a:t>
            </a:r>
            <a:r>
              <a:rPr lang="ko-KR" altLang="en-US" sz="1400" dirty="0" smtClean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지표</a:t>
            </a:r>
            <a:endParaRPr lang="ko-KR" altLang="en-US" sz="1800" dirty="0" smtClean="0">
              <a:solidFill>
                <a:srgbClr val="7030A0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9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4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1. </a:t>
            </a:r>
            <a:r>
              <a:rPr lang="ko-KR" altLang="en-US" sz="2400" b="1" kern="0" dirty="0" smtClean="0">
                <a:solidFill>
                  <a:srgbClr val="FFFFFF"/>
                </a:solidFill>
                <a:ea typeface="HY헤드라인M"/>
              </a:rPr>
              <a:t>악성코드 </a:t>
            </a:r>
            <a:r>
              <a:rPr lang="ko-KR" altLang="en-US" sz="2400" b="1" kern="0" err="1" smtClean="0">
                <a:solidFill>
                  <a:srgbClr val="FFFFFF"/>
                </a:solidFill>
                <a:ea typeface="HY헤드라인M"/>
              </a:rPr>
              <a:t>프로파일링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 기술</a:t>
            </a:r>
            <a:r>
              <a:rPr kumimoji="0" lang="en-US" altLang="ko-KR" sz="2000" b="1" kern="0" dirty="0" smtClean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 – </a:t>
            </a:r>
            <a:r>
              <a:rPr kumimoji="0" lang="ko-KR" altLang="en-US" sz="2000" b="1" kern="0" smtClean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주요기술</a:t>
            </a:r>
            <a:r>
              <a:rPr kumimoji="0" lang="en-US" altLang="ko-KR" sz="2000" b="1" kern="0" dirty="0" smtClean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(1/2)</a:t>
            </a:r>
            <a:endParaRPr lang="en-US" altLang="ko-KR" sz="2400" kern="0" dirty="0">
              <a:solidFill>
                <a:srgbClr val="FFFFFF"/>
              </a:solidFill>
              <a:ea typeface="HY헤드라인M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361" y="3909924"/>
            <a:ext cx="7775278" cy="223734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373821" y="6241490"/>
            <a:ext cx="3012656" cy="2661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Y헤드라인M"/>
              </a:rPr>
              <a:t>&lt; </a:t>
            </a:r>
            <a:r>
              <a:rPr kumimoji="0" lang="ko-KR" altLang="en-US" sz="1100" kern="0" dirty="0" smtClean="0">
                <a:solidFill>
                  <a:srgbClr val="000000"/>
                </a:solidFill>
                <a:ea typeface="HY헤드라인M"/>
              </a:rPr>
              <a:t>악성코드 </a:t>
            </a:r>
            <a:r>
              <a:rPr kumimoji="0" lang="ko-KR" altLang="en-US" sz="1100" kern="0" dirty="0" err="1" smtClean="0">
                <a:solidFill>
                  <a:srgbClr val="000000"/>
                </a:solidFill>
                <a:ea typeface="HY헤드라인M"/>
              </a:rPr>
              <a:t>프로파일링</a:t>
            </a:r>
            <a:r>
              <a:rPr kumimoji="0" lang="ko-KR" altLang="en-US" sz="1100" kern="0" dirty="0" smtClean="0">
                <a:solidFill>
                  <a:srgbClr val="000000"/>
                </a:solidFill>
                <a:ea typeface="HY헤드라인M"/>
              </a:rPr>
              <a:t> 개요</a:t>
            </a: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Y헤드라인M"/>
              </a:rPr>
              <a:t> &gt;</a:t>
            </a:r>
            <a:endParaRPr kumimoji="0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521641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6994992" y="6356351"/>
            <a:ext cx="2228493" cy="365125"/>
          </a:xfrm>
          <a:prstGeom prst="rect">
            <a:avLst/>
          </a:prstGeom>
        </p:spPr>
        <p:txBody>
          <a:bodyPr/>
          <a:lstStyle/>
          <a:p>
            <a:fld id="{5C8DCE6E-0390-4150-A38C-F3FB78DC3F08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>
          <a:xfrm>
            <a:off x="329727" y="904415"/>
            <a:ext cx="9246546" cy="2670874"/>
          </a:xfrm>
          <a:prstGeom prst="roundRect">
            <a:avLst>
              <a:gd name="adj" fmla="val 1676"/>
            </a:avLst>
          </a:prstGeom>
          <a:solidFill>
            <a:srgbClr val="F5FBEB"/>
          </a:solidFill>
          <a:ln w="28575">
            <a:noFill/>
            <a:round/>
          </a:ln>
        </p:spPr>
        <p:txBody>
          <a:bodyPr lIns="132944" tIns="0" rIns="0" bIns="0" anchor="ctr"/>
          <a:lstStyle/>
          <a:p>
            <a:pPr marL="93797" indent="-93797">
              <a:lnSpc>
                <a:spcPct val="130000"/>
              </a:lnSpc>
              <a:buClr>
                <a:srgbClr val="0070C0"/>
              </a:buClr>
              <a:buFont typeface="Wingdings"/>
              <a:buChar char="u"/>
            </a:pPr>
            <a:r>
              <a:rPr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N-gram </a:t>
            </a:r>
            <a:r>
              <a:rPr lang="ko-KR" altLang="en-US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알고리즘 기반의 유사도</a:t>
            </a:r>
            <a:r>
              <a:rPr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</a:t>
            </a:r>
            <a:r>
              <a:rPr lang="ko-KR" altLang="en-US" sz="18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분석 기술 </a:t>
            </a:r>
            <a:endParaRPr lang="en-US" altLang="ko-KR" sz="1800" dirty="0" smtClean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  <a:sym typeface="Wingdings"/>
            </a:endParaRPr>
          </a:p>
          <a:p>
            <a:pPr>
              <a:lnSpc>
                <a:spcPct val="130000"/>
              </a:lnSpc>
              <a:buClr>
                <a:srgbClr val="0070C0"/>
              </a:buClr>
            </a:pPr>
            <a:r>
              <a:rPr lang="en-US" altLang="ko-KR" sz="18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</a:t>
            </a:r>
            <a:r>
              <a:rPr lang="en-US" altLang="ko-KR" sz="18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</a:t>
            </a:r>
            <a:r>
              <a:rPr lang="en-US" altLang="ko-KR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- </a:t>
            </a:r>
            <a:r>
              <a:rPr lang="ko-KR" altLang="en-US" sz="1400" dirty="0">
                <a:solidFill>
                  <a:srgbClr val="290CFC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유사도 계산 성능 및 효율성 향상</a:t>
            </a:r>
            <a:r>
              <a:rPr lang="ko-KR" altLang="en-US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을 위한 </a:t>
            </a:r>
            <a:r>
              <a:rPr lang="en-US" altLang="ko-KR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API</a:t>
            </a:r>
            <a:r>
              <a:rPr lang="ko-KR" altLang="en-US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명 코드화</a:t>
            </a:r>
            <a:r>
              <a:rPr lang="en-US" altLang="ko-KR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및 정규화된</a:t>
            </a:r>
            <a:r>
              <a:rPr lang="en-US" altLang="ko-KR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API </a:t>
            </a:r>
            <a:r>
              <a:rPr lang="ko-KR" altLang="en-US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시퀀스 산출</a:t>
            </a:r>
            <a:endParaRPr lang="en-US" altLang="ko-KR" sz="1400" dirty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  <a:sym typeface="Wingdings"/>
            </a:endParaRPr>
          </a:p>
          <a:p>
            <a:pPr indent="-534988">
              <a:lnSpc>
                <a:spcPct val="130000"/>
              </a:lnSpc>
              <a:buClr>
                <a:srgbClr val="0070C0"/>
              </a:buClr>
            </a:pP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     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※ 169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개 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API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명 각각 길이 최소</a:t>
            </a:r>
            <a:r>
              <a:rPr lang="ko-KR" altLang="en-US" sz="1200" dirty="0">
                <a:solidFill>
                  <a:srgbClr val="FF0000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 </a:t>
            </a:r>
            <a:r>
              <a:rPr lang="en-US" altLang="ko-KR" sz="12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4bit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에서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최대 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24bit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의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문자열 길이를 가짐으로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, API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원형 그대로 유사도 계산  수행 시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/>
            </a:r>
            <a:b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</a:b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    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   </a:t>
            </a:r>
            <a:r>
              <a:rPr lang="ko-KR" altLang="en-US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문자열 인식에 따른 시간복잡도 증가로 인한 성능 저하 </a:t>
            </a:r>
            <a:endParaRPr lang="en-US" altLang="ko-KR" sz="1200" dirty="0">
              <a:solidFill>
                <a:prstClr val="black"/>
              </a:solidFill>
              <a:latin typeface="맑은 고딕" panose="020B0503020000020004" pitchFamily="50" charset="-127"/>
              <a:ea typeface="맑은 고딕"/>
              <a:sym typeface="Wingdings"/>
            </a:endParaRPr>
          </a:p>
          <a:p>
            <a:pPr eaLnBrk="0" latinLnBrk="0">
              <a:lnSpc>
                <a:spcPct val="130000"/>
              </a:lnSpc>
              <a:buClr>
                <a:srgbClr val="0070C0"/>
              </a:buClr>
            </a:pPr>
            <a:r>
              <a:rPr lang="en-US" altLang="ko-KR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  - API </a:t>
            </a:r>
            <a:r>
              <a:rPr lang="ko-KR" altLang="en-US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시퀀스 대상</a:t>
            </a:r>
            <a:r>
              <a:rPr lang="en-US" altLang="ko-KR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,</a:t>
            </a:r>
            <a:r>
              <a:rPr lang="ko-KR" altLang="en-US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N </a:t>
            </a:r>
            <a:r>
              <a:rPr lang="ko-KR" altLang="en-US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크기의 음절로 분할하여 </a:t>
            </a:r>
            <a:r>
              <a:rPr lang="ko-KR" altLang="en-US" sz="1400" dirty="0">
                <a:solidFill>
                  <a:srgbClr val="290CFC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호출 빈도</a:t>
            </a:r>
            <a:r>
              <a:rPr lang="en-US" altLang="ko-KR" sz="1400" dirty="0">
                <a:solidFill>
                  <a:srgbClr val="290CFC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/</a:t>
            </a:r>
            <a:r>
              <a:rPr lang="ko-KR" altLang="en-US" sz="1400" dirty="0" smtClean="0">
                <a:solidFill>
                  <a:srgbClr val="290CFC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순서 모두를 </a:t>
            </a:r>
            <a:r>
              <a:rPr lang="ko-KR" altLang="en-US" sz="1400" dirty="0">
                <a:solidFill>
                  <a:srgbClr val="290CFC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반영한 </a:t>
            </a:r>
            <a:r>
              <a:rPr lang="en-US" altLang="ko-KR" sz="1400" dirty="0">
                <a:solidFill>
                  <a:srgbClr val="290CFC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API </a:t>
            </a:r>
            <a:r>
              <a:rPr lang="ko-KR" altLang="en-US" sz="1400" dirty="0">
                <a:solidFill>
                  <a:srgbClr val="290CFC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특징 요소 추출</a:t>
            </a:r>
            <a:endParaRPr lang="en-US" altLang="ko-KR" sz="1400" dirty="0">
              <a:solidFill>
                <a:srgbClr val="290CFC"/>
              </a:solidFill>
              <a:latin typeface="HY헤드라인M" pitchFamily="18" charset="-127"/>
              <a:ea typeface="HY헤드라인M" pitchFamily="18" charset="-127"/>
              <a:sym typeface="Wingdings"/>
            </a:endParaRPr>
          </a:p>
          <a:p>
            <a:pPr eaLnBrk="0" latinLnBrk="0">
              <a:lnSpc>
                <a:spcPct val="130000"/>
              </a:lnSpc>
              <a:buClr>
                <a:srgbClr val="0070C0"/>
              </a:buClr>
            </a:pP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     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※ 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N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값은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관리가 설정 및 변경 가능하며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, N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값 설정에 따라 호출 빈도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/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순서 반영도가 달라 질 수 있음</a:t>
            </a:r>
            <a:endParaRPr lang="en-US" altLang="ko-KR" sz="1200" dirty="0">
              <a:solidFill>
                <a:prstClr val="black"/>
              </a:solidFill>
              <a:latin typeface="맑은 고딕" panose="020B0503020000020004" pitchFamily="50" charset="-127"/>
              <a:ea typeface="맑은 고딕"/>
              <a:sym typeface="Wingdings"/>
            </a:endParaRPr>
          </a:p>
          <a:p>
            <a:pPr eaLnBrk="0" latinLnBrk="0">
              <a:lnSpc>
                <a:spcPct val="130000"/>
              </a:lnSpc>
              <a:buClr>
                <a:srgbClr val="0070C0"/>
              </a:buClr>
            </a:pP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     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※ 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N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값이 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1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일 때 시퀀스에 포함된 각 </a:t>
            </a:r>
            <a:r>
              <a:rPr lang="ko-KR" altLang="en-US" sz="12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문자별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 빈도수 누적 값과 일치</a:t>
            </a:r>
            <a:endParaRPr lang="en-US" altLang="ko-KR" sz="1200" dirty="0">
              <a:solidFill>
                <a:prstClr val="black"/>
              </a:solidFill>
              <a:latin typeface="맑은 고딕" panose="020B0503020000020004" pitchFamily="50" charset="-127"/>
              <a:ea typeface="맑은 고딕"/>
              <a:sym typeface="Wingdings"/>
            </a:endParaRPr>
          </a:p>
          <a:p>
            <a:pPr eaLnBrk="0" latinLnBrk="0">
              <a:lnSpc>
                <a:spcPct val="130000"/>
              </a:lnSpc>
              <a:buClr>
                <a:srgbClr val="0070C0"/>
              </a:buClr>
            </a:pPr>
            <a:r>
              <a:rPr lang="en-US" altLang="ko-KR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  - </a:t>
            </a:r>
            <a:r>
              <a:rPr lang="ko-KR" altLang="en-US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비교대상 두 악성코드 간 동일 </a:t>
            </a:r>
            <a:r>
              <a:rPr lang="en-US" altLang="ko-KR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N</a:t>
            </a:r>
            <a:r>
              <a:rPr lang="ko-KR" altLang="en-US" sz="14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음절</a:t>
            </a:r>
            <a:r>
              <a:rPr lang="en-US" altLang="ko-KR" sz="11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(gram)</a:t>
            </a:r>
            <a:r>
              <a:rPr lang="ko-KR" altLang="en-US" sz="1100" dirty="0" smtClean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 </a:t>
            </a:r>
            <a:r>
              <a:rPr lang="ko-KR" altLang="en-US" sz="14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출현 빈도 유사성 기반의 유사도 산출</a:t>
            </a:r>
            <a:endParaRPr lang="en-US" altLang="ko-KR" sz="1400" dirty="0">
              <a:solidFill>
                <a:prstClr val="black"/>
              </a:solidFill>
              <a:latin typeface="HY헤드라인M" pitchFamily="18" charset="-127"/>
              <a:ea typeface="HY헤드라인M" pitchFamily="18" charset="-127"/>
              <a:sym typeface="Wingdings"/>
            </a:endParaRPr>
          </a:p>
          <a:p>
            <a:pPr eaLnBrk="0" latinLnBrk="0">
              <a:lnSpc>
                <a:spcPct val="130000"/>
              </a:lnSpc>
              <a:buClr>
                <a:srgbClr val="0070C0"/>
              </a:buClr>
            </a:pP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      </a:t>
            </a:r>
            <a:r>
              <a:rPr lang="en-US" altLang="ko-KR" sz="12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※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데이터 </a:t>
            </a:r>
            <a:r>
              <a:rPr lang="ko-KR" altLang="en-US" sz="1200" dirty="0" err="1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마이닝의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 거리 측정 </a:t>
            </a:r>
            <a:r>
              <a:rPr lang="en-US" altLang="ko-KR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Cosine Similarity </a:t>
            </a:r>
            <a:r>
              <a:rPr lang="ko-KR" altLang="en-US" sz="12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  <a:sym typeface="Wingdings"/>
              </a:rPr>
              <a:t>알고리즘을 이용하여 유사도 연산을 수행 함</a:t>
            </a:r>
            <a:endParaRPr lang="en-US" altLang="ko-KR" sz="1200" dirty="0">
              <a:solidFill>
                <a:prstClr val="black"/>
              </a:solidFill>
              <a:latin typeface="맑은 고딕" panose="020B0503020000020004" pitchFamily="50" charset="-127"/>
              <a:ea typeface="맑은 고딕"/>
              <a:sym typeface="Wingdings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99678" y="3958055"/>
            <a:ext cx="4842370" cy="2504629"/>
            <a:chOff x="217871" y="3952554"/>
            <a:chExt cx="5104705" cy="2741919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4"/>
            <a:srcRect l="1462" t="4128" r="812" b="3173"/>
            <a:stretch/>
          </p:blipFill>
          <p:spPr>
            <a:xfrm>
              <a:off x="388488" y="3952554"/>
              <a:ext cx="4706361" cy="2286073"/>
            </a:xfrm>
            <a:prstGeom prst="rect">
              <a:avLst/>
            </a:prstGeom>
          </p:spPr>
        </p:pic>
        <p:sp>
          <p:nvSpPr>
            <p:cNvPr id="9" name="직사각형 14"/>
            <p:cNvSpPr/>
            <p:nvPr/>
          </p:nvSpPr>
          <p:spPr>
            <a:xfrm>
              <a:off x="217871" y="6340332"/>
              <a:ext cx="5104705" cy="354141"/>
            </a:xfrm>
            <a:prstGeom prst="roundRect">
              <a:avLst/>
            </a:prstGeom>
          </p:spPr>
          <p:txBody>
            <a:bodyPr wrap="square">
              <a:spAutoFit/>
            </a:bodyPr>
            <a:lstStyle/>
            <a:p>
              <a:pPr eaLnBrk="0" latinLnBrk="0">
                <a:lnSpc>
                  <a:spcPct val="130000"/>
                </a:lnSpc>
                <a:buClr>
                  <a:srgbClr val="0070C0"/>
                </a:buClr>
                <a:tabLst>
                  <a:tab pos="266700" algn="l"/>
                </a:tabLst>
              </a:pPr>
              <a:r>
                <a:rPr lang="en-US" altLang="ko-KR" sz="10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  <a:sym typeface="Wingdings"/>
                </a:rPr>
                <a:t>&lt;16</a:t>
              </a:r>
              <a:r>
                <a:rPr lang="ko-KR" altLang="en-US" sz="10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  <a:sym typeface="Wingdings"/>
                </a:rPr>
                <a:t>진수 코드</a:t>
              </a:r>
              <a:r>
                <a:rPr lang="en-US" altLang="ko-KR" sz="10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  <a:sym typeface="Wingdings"/>
                </a:rPr>
                <a:t>(0X00~0xFF) </a:t>
              </a:r>
              <a:r>
                <a:rPr lang="ko-KR" altLang="en-US" sz="10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  <a:sym typeface="Wingdings"/>
                </a:rPr>
                <a:t>정규화된 </a:t>
              </a:r>
              <a:r>
                <a:rPr lang="en-US" altLang="ko-KR" sz="10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  <a:sym typeface="Wingdings"/>
                </a:rPr>
                <a:t>API </a:t>
              </a:r>
              <a:r>
                <a:rPr lang="ko-KR" altLang="en-US" sz="10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  <a:sym typeface="Wingdings"/>
                </a:rPr>
                <a:t>코드테이블 참조</a:t>
              </a:r>
              <a:r>
                <a:rPr lang="en-US" altLang="ko-KR" sz="1000" dirty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  <a:sym typeface="Wingdings"/>
                </a:rPr>
                <a:t>, 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  <a:sym typeface="Wingdings"/>
                </a:rPr>
                <a:t>API</a:t>
              </a:r>
              <a:r>
                <a:rPr lang="ko-KR" altLang="en-US" sz="1000" dirty="0" smtClean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  <a:sym typeface="Wingdings"/>
                </a:rPr>
                <a:t>코드화 과정</a:t>
              </a:r>
              <a:r>
                <a:rPr lang="en-US" altLang="ko-KR" sz="1000" dirty="0" smtClean="0">
                  <a:solidFill>
                    <a:prstClr val="black"/>
                  </a:solidFill>
                  <a:latin typeface="HY헤드라인M" pitchFamily="18" charset="-127"/>
                  <a:ea typeface="HY헤드라인M" pitchFamily="18" charset="-127"/>
                  <a:sym typeface="Wingdings"/>
                </a:rPr>
                <a:t>&gt;</a:t>
              </a:r>
              <a:endParaRPr lang="en-US" altLang="ko-KR" sz="1000" dirty="0">
                <a:solidFill>
                  <a:prstClr val="black"/>
                </a:solidFill>
                <a:latin typeface="HY헤드라인M" pitchFamily="18" charset="-127"/>
                <a:ea typeface="HY헤드라인M" pitchFamily="18" charset="-127"/>
                <a:sym typeface="Wingdings"/>
              </a:endParaRPr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2049" y="3958055"/>
            <a:ext cx="4642688" cy="2122825"/>
          </a:xfrm>
          <a:prstGeom prst="rect">
            <a:avLst/>
          </a:prstGeom>
        </p:spPr>
      </p:pic>
      <p:sp>
        <p:nvSpPr>
          <p:cNvPr id="14" name="직사각형 14"/>
          <p:cNvSpPr/>
          <p:nvPr/>
        </p:nvSpPr>
        <p:spPr>
          <a:xfrm>
            <a:off x="5384254" y="6154797"/>
            <a:ext cx="4842370" cy="292279"/>
          </a:xfrm>
          <a:prstGeom prst="roundRect">
            <a:avLst/>
          </a:prstGeom>
        </p:spPr>
        <p:txBody>
          <a:bodyPr wrap="square">
            <a:spAutoFit/>
          </a:bodyPr>
          <a:lstStyle/>
          <a:p>
            <a:pPr eaLnBrk="0" latinLnBrk="0">
              <a:lnSpc>
                <a:spcPct val="130000"/>
              </a:lnSpc>
              <a:buClr>
                <a:srgbClr val="0070C0"/>
              </a:buClr>
              <a:tabLst>
                <a:tab pos="266700" algn="l"/>
              </a:tabLst>
            </a:pPr>
            <a:r>
              <a:rPr kumimoji="1" lang="en-US" altLang="ko-KR" sz="10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&lt; N</a:t>
            </a:r>
            <a:r>
              <a:rPr kumimoji="1" lang="ko-KR" altLang="en-US" sz="10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크기 음절 분할을 통한 </a:t>
            </a:r>
            <a:r>
              <a:rPr kumimoji="1" lang="en-US" altLang="ko-KR" sz="10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API </a:t>
            </a:r>
            <a:r>
              <a:rPr kumimoji="1" lang="ko-KR" altLang="en-US" sz="10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특징 요소 추출 및 유사도 산출 과정</a:t>
            </a:r>
            <a:r>
              <a:rPr kumimoji="1" lang="en-US" altLang="ko-KR" sz="1000" dirty="0">
                <a:solidFill>
                  <a:srgbClr val="000000"/>
                </a:solidFill>
                <a:latin typeface="HY헤드라인M" pitchFamily="18" charset="-127"/>
                <a:ea typeface="HY헤드라인M" pitchFamily="18" charset="-127"/>
                <a:sym typeface="Wingdings"/>
              </a:rPr>
              <a:t>&gt;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1. </a:t>
            </a:r>
            <a:r>
              <a:rPr lang="ko-KR" altLang="en-US" sz="2400" b="1" kern="0" dirty="0" smtClean="0">
                <a:solidFill>
                  <a:srgbClr val="FFFFFF"/>
                </a:solidFill>
                <a:ea typeface="HY헤드라인M"/>
              </a:rPr>
              <a:t>악성코드 </a:t>
            </a:r>
            <a:r>
              <a:rPr lang="ko-KR" altLang="en-US" sz="2400" b="1" kern="0" dirty="0" err="1" smtClean="0">
                <a:solidFill>
                  <a:srgbClr val="FFFFFF"/>
                </a:solidFill>
                <a:ea typeface="HY헤드라인M"/>
              </a:rPr>
              <a:t>프로파일링</a:t>
            </a:r>
            <a:r>
              <a:rPr lang="ko-KR" altLang="en-US" sz="2400" b="1" kern="0" dirty="0" smtClean="0">
                <a:solidFill>
                  <a:srgbClr val="FFFFFF"/>
                </a:solidFill>
                <a:ea typeface="HY헤드라인M"/>
              </a:rPr>
              <a:t> 기술</a:t>
            </a:r>
            <a:r>
              <a:rPr kumimoji="0" lang="en-US" altLang="ko-KR" sz="2000" b="1" kern="0" dirty="0" smtClean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 – </a:t>
            </a:r>
            <a:r>
              <a:rPr kumimoji="0" lang="ko-KR" altLang="en-US" sz="2000" b="1" kern="0" dirty="0" smtClean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주요기술</a:t>
            </a:r>
            <a:r>
              <a:rPr kumimoji="0" lang="en-US" altLang="ko-KR" sz="2000" b="1" kern="0" dirty="0" smtClean="0">
                <a:solidFill>
                  <a:sysClr val="window" lastClr="FFFFFF"/>
                </a:solidFill>
                <a:latin typeface="HY헤드라인M" pitchFamily="18" charset="-127"/>
                <a:ea typeface="HY헤드라인M" pitchFamily="18" charset="-127"/>
              </a:rPr>
              <a:t>(2/2)</a:t>
            </a:r>
            <a:endParaRPr lang="en-US" altLang="ko-KR" sz="2400" kern="0" dirty="0">
              <a:solidFill>
                <a:srgbClr val="FFFFFF"/>
              </a:solidFill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2345796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4"/>
          <p:cNvSpPr>
            <a:spLocks noChangeArrowheads="1"/>
          </p:cNvSpPr>
          <p:nvPr/>
        </p:nvSpPr>
        <p:spPr>
          <a:xfrm>
            <a:off x="355374" y="845879"/>
            <a:ext cx="9251350" cy="1816916"/>
          </a:xfrm>
          <a:prstGeom prst="roundRect">
            <a:avLst>
              <a:gd name="adj" fmla="val 1676"/>
            </a:avLst>
          </a:prstGeom>
          <a:solidFill>
            <a:srgbClr val="F5FBEB"/>
          </a:solidFill>
          <a:ln w="28575">
            <a:noFill/>
            <a:round/>
          </a:ln>
        </p:spPr>
        <p:txBody>
          <a:bodyPr lIns="144000" tIns="0" rIns="0" bIns="0" anchor="ctr"/>
          <a:lstStyle/>
          <a:p>
            <a:pPr marL="100800" indent="-100800">
              <a:lnSpc>
                <a:spcPts val="24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 smtClean="0">
                <a:ea typeface="HY헤드라인M" pitchFamily="18" charset="-127"/>
              </a:rPr>
              <a:t> 악성코드 유사</a:t>
            </a:r>
            <a:r>
              <a:rPr lang="en-US" altLang="ko-KR" sz="1800" dirty="0" smtClean="0">
                <a:ea typeface="HY헤드라인M" pitchFamily="18" charset="-127"/>
              </a:rPr>
              <a:t>/</a:t>
            </a:r>
            <a:r>
              <a:rPr lang="ko-KR" altLang="en-US" sz="1800" dirty="0" smtClean="0">
                <a:ea typeface="HY헤드라인M" pitchFamily="18" charset="-127"/>
              </a:rPr>
              <a:t>변종 </a:t>
            </a:r>
            <a:r>
              <a:rPr lang="ko-KR" altLang="en-US" sz="1800" dirty="0" err="1" smtClean="0">
                <a:ea typeface="HY헤드라인M" pitchFamily="18" charset="-127"/>
              </a:rPr>
              <a:t>그룹핑</a:t>
            </a:r>
            <a:r>
              <a:rPr lang="ko-KR" altLang="en-US" sz="1800" dirty="0" smtClean="0">
                <a:ea typeface="HY헤드라인M" pitchFamily="18" charset="-127"/>
              </a:rPr>
              <a:t> 시험결과</a:t>
            </a:r>
            <a:endParaRPr lang="en-US" altLang="ko-KR" sz="1800" dirty="0" smtClean="0">
              <a:ea typeface="HY헤드라인M" pitchFamily="18" charset="-127"/>
            </a:endParaRPr>
          </a:p>
          <a:p>
            <a:pPr>
              <a:lnSpc>
                <a:spcPts val="2400"/>
              </a:lnSpc>
              <a:buClr>
                <a:srgbClr val="0070C0"/>
              </a:buClr>
            </a:pPr>
            <a:r>
              <a:rPr lang="en-US" altLang="ko-KR" sz="1600" dirty="0" smtClean="0">
                <a:ea typeface="HY헤드라인M" pitchFamily="18" charset="-127"/>
              </a:rPr>
              <a:t>   - 2,636</a:t>
            </a:r>
            <a:r>
              <a:rPr lang="ko-KR" altLang="en-US" sz="1600" dirty="0">
                <a:ea typeface="HY헤드라인M" pitchFamily="18" charset="-127"/>
              </a:rPr>
              <a:t>개 악성코드 대상으로 자동분류 시험을 하였으며</a:t>
            </a:r>
            <a:r>
              <a:rPr lang="en-US" altLang="ko-KR" sz="1600" dirty="0">
                <a:ea typeface="HY헤드라인M" pitchFamily="18" charset="-127"/>
              </a:rPr>
              <a:t>, </a:t>
            </a:r>
            <a:r>
              <a:rPr lang="en-US" altLang="ko-KR" sz="1600" dirty="0" smtClean="0">
                <a:ea typeface="HY헤드라인M" pitchFamily="18" charset="-127"/>
              </a:rPr>
              <a:t>213</a:t>
            </a:r>
            <a:r>
              <a:rPr lang="ko-KR" altLang="en-US" sz="1600" dirty="0">
                <a:ea typeface="HY헤드라인M" pitchFamily="18" charset="-127"/>
              </a:rPr>
              <a:t>개 악성코드 그룹 도출</a:t>
            </a:r>
          </a:p>
          <a:p>
            <a:pPr>
              <a:lnSpc>
                <a:spcPts val="2400"/>
              </a:lnSpc>
              <a:buClr>
                <a:srgbClr val="0070C0"/>
              </a:buClr>
            </a:pPr>
            <a:r>
              <a:rPr lang="ko-KR" altLang="en-US" sz="1600" dirty="0">
                <a:ea typeface="HY헤드라인M" pitchFamily="18" charset="-127"/>
              </a:rPr>
              <a:t>   </a:t>
            </a:r>
            <a:r>
              <a:rPr lang="en-US" altLang="ko-KR" sz="1600" dirty="0">
                <a:ea typeface="HY헤드라인M" pitchFamily="18" charset="-127"/>
              </a:rPr>
              <a:t>- </a:t>
            </a:r>
            <a:r>
              <a:rPr lang="ko-KR" altLang="en-US" sz="1600" dirty="0" smtClean="0">
                <a:ea typeface="HY헤드라인M" pitchFamily="18" charset="-127"/>
              </a:rPr>
              <a:t>보유 </a:t>
            </a:r>
            <a:r>
              <a:rPr lang="ko-KR" altLang="en-US" sz="1600" dirty="0">
                <a:ea typeface="HY헤드라인M" pitchFamily="18" charset="-127"/>
              </a:rPr>
              <a:t>악성코드의 약 </a:t>
            </a:r>
            <a:r>
              <a:rPr lang="en-US" altLang="ko-KR" sz="1600" dirty="0">
                <a:ea typeface="HY헤드라인M" pitchFamily="18" charset="-127"/>
              </a:rPr>
              <a:t>40%</a:t>
            </a:r>
            <a:r>
              <a:rPr lang="ko-KR" altLang="en-US" sz="1600" dirty="0">
                <a:ea typeface="HY헤드라인M" pitchFamily="18" charset="-127"/>
              </a:rPr>
              <a:t>가 </a:t>
            </a:r>
            <a:r>
              <a:rPr lang="en-US" altLang="ko-KR" sz="1600" dirty="0">
                <a:ea typeface="HY헤드라인M" pitchFamily="18" charset="-127"/>
              </a:rPr>
              <a:t>10</a:t>
            </a:r>
            <a:r>
              <a:rPr lang="ko-KR" altLang="en-US" sz="1600" dirty="0">
                <a:ea typeface="HY헤드라인M" pitchFamily="18" charset="-127"/>
              </a:rPr>
              <a:t>개의 그룹유형으로 자동 분류 가능</a:t>
            </a:r>
            <a:r>
              <a:rPr lang="en-US" altLang="ko-KR" sz="1600" dirty="0">
                <a:ea typeface="HY헤드라인M" pitchFamily="18" charset="-127"/>
              </a:rPr>
              <a:t>, 10</a:t>
            </a:r>
            <a:r>
              <a:rPr lang="ko-KR" altLang="en-US" sz="1600" dirty="0">
                <a:ea typeface="HY헤드라인M" pitchFamily="18" charset="-127"/>
              </a:rPr>
              <a:t>개의 그룹의 특징을 </a:t>
            </a:r>
            <a:endParaRPr lang="en-US" altLang="ko-KR" sz="1600" dirty="0" smtClean="0">
              <a:ea typeface="HY헤드라인M" pitchFamily="18" charset="-127"/>
            </a:endParaRPr>
          </a:p>
          <a:p>
            <a:pPr>
              <a:lnSpc>
                <a:spcPts val="2400"/>
              </a:lnSpc>
              <a:buClr>
                <a:srgbClr val="0070C0"/>
              </a:buClr>
            </a:pPr>
            <a:r>
              <a:rPr lang="en-US" altLang="ko-KR" sz="1600" dirty="0" smtClean="0">
                <a:ea typeface="HY헤드라인M" pitchFamily="18" charset="-127"/>
              </a:rPr>
              <a:t>      </a:t>
            </a:r>
            <a:r>
              <a:rPr lang="ko-KR" altLang="en-US" sz="1600" dirty="0" err="1" smtClean="0">
                <a:ea typeface="HY헤드라인M" pitchFamily="18" charset="-127"/>
              </a:rPr>
              <a:t>선분석하여</a:t>
            </a:r>
            <a:r>
              <a:rPr lang="ko-KR" altLang="en-US" sz="1600" dirty="0" smtClean="0">
                <a:ea typeface="HY헤드라인M" pitchFamily="18" charset="-127"/>
              </a:rPr>
              <a:t> </a:t>
            </a:r>
            <a:r>
              <a:rPr lang="ko-KR" altLang="en-US" sz="1600" dirty="0" err="1">
                <a:ea typeface="HY헤드라인M" pitchFamily="18" charset="-127"/>
              </a:rPr>
              <a:t>트렌드</a:t>
            </a:r>
            <a:r>
              <a:rPr lang="ko-KR" altLang="en-US" sz="1600" dirty="0">
                <a:ea typeface="HY헤드라인M" pitchFamily="18" charset="-127"/>
              </a:rPr>
              <a:t> 파악 및 의미부여 </a:t>
            </a:r>
            <a:r>
              <a:rPr lang="ko-KR" altLang="en-US" sz="1600" dirty="0" smtClean="0">
                <a:ea typeface="HY헤드라인M" pitchFamily="18" charset="-127"/>
              </a:rPr>
              <a:t>가능</a:t>
            </a:r>
            <a:endParaRPr lang="en-US" altLang="ko-KR" sz="1600" dirty="0" smtClean="0">
              <a:ea typeface="HY헤드라인M" pitchFamily="18" charset="-127"/>
            </a:endParaRPr>
          </a:p>
          <a:p>
            <a:pPr>
              <a:lnSpc>
                <a:spcPts val="2400"/>
              </a:lnSpc>
              <a:buClr>
                <a:srgbClr val="0070C0"/>
              </a:buClr>
            </a:pP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      ※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상위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Top10 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그룹에 속한 악성코드는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1,120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개로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42.8%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해당</a:t>
            </a:r>
            <a:endParaRPr lang="ko-KR" altLang="en-US" sz="1600" dirty="0">
              <a:ea typeface="HY헤드라인M" pitchFamily="18" charset="-127"/>
            </a:endParaRPr>
          </a:p>
        </p:txBody>
      </p:sp>
      <p:sp>
        <p:nvSpPr>
          <p:cNvPr id="9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6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p:sp>
        <p:nvSpPr>
          <p:cNvPr id="14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1. </a:t>
            </a:r>
            <a:r>
              <a:rPr lang="ko-KR" altLang="en-US" sz="2400" b="1" kern="0" dirty="0" smtClean="0">
                <a:solidFill>
                  <a:srgbClr val="FFFFFF"/>
                </a:solidFill>
                <a:ea typeface="HY헤드라인M"/>
              </a:rPr>
              <a:t>악성코드 </a:t>
            </a:r>
            <a:r>
              <a:rPr lang="ko-KR" altLang="en-US" sz="2400" b="1" kern="0" err="1" smtClean="0">
                <a:solidFill>
                  <a:srgbClr val="FFFFFF"/>
                </a:solidFill>
                <a:ea typeface="HY헤드라인M"/>
              </a:rPr>
              <a:t>프로파일링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 기술</a:t>
            </a:r>
            <a:r>
              <a:rPr lang="en-US" altLang="ko-KR" sz="2000" b="1" kern="0" dirty="0" smtClean="0">
                <a:solidFill>
                  <a:srgbClr val="FFFFFF"/>
                </a:solidFill>
                <a:ea typeface="HY헤드라인M"/>
              </a:rPr>
              <a:t> – </a:t>
            </a:r>
            <a:r>
              <a:rPr lang="ko-KR" altLang="en-US" sz="2000" b="1" kern="0" smtClean="0">
                <a:solidFill>
                  <a:srgbClr val="FFFFFF"/>
                </a:solidFill>
                <a:ea typeface="HY헤드라인M"/>
              </a:rPr>
              <a:t>시험결과</a:t>
            </a:r>
            <a:r>
              <a:rPr lang="en-US" altLang="ko-KR" sz="2000" b="1" kern="0" dirty="0" smtClean="0">
                <a:solidFill>
                  <a:srgbClr val="FFFFFF"/>
                </a:solidFill>
                <a:ea typeface="HY헤드라인M"/>
              </a:rPr>
              <a:t>(1/4)</a:t>
            </a:r>
            <a:endParaRPr lang="en-US" altLang="ko-KR" sz="2400" kern="0" dirty="0">
              <a:solidFill>
                <a:srgbClr val="FFFFFF"/>
              </a:solidFill>
              <a:ea typeface="HY헤드라인M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46373" y="6392450"/>
            <a:ext cx="3012656" cy="2661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Y헤드라인M"/>
              </a:rPr>
              <a:t>&lt; </a:t>
            </a:r>
            <a:r>
              <a:rPr kumimoji="0" lang="ko-KR" altLang="en-US" sz="1100" kern="0" dirty="0" smtClean="0">
                <a:solidFill>
                  <a:srgbClr val="000000"/>
                </a:solidFill>
                <a:ea typeface="HY헤드라인M"/>
              </a:rPr>
              <a:t>유사도 </a:t>
            </a:r>
            <a:r>
              <a:rPr kumimoji="0" lang="en-US" altLang="ko-KR" sz="1100" kern="0" dirty="0" smtClean="0">
                <a:solidFill>
                  <a:srgbClr val="000000"/>
                </a:solidFill>
                <a:ea typeface="HY헤드라인M"/>
              </a:rPr>
              <a:t>95%</a:t>
            </a:r>
            <a:r>
              <a:rPr kumimoji="0" lang="ko-KR" altLang="en-US" sz="1100" kern="0" dirty="0" smtClean="0">
                <a:solidFill>
                  <a:srgbClr val="000000"/>
                </a:solidFill>
                <a:ea typeface="HY헤드라인M"/>
              </a:rPr>
              <a:t>기준 그룹분류 결과</a:t>
            </a: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Y헤드라인M"/>
              </a:rPr>
              <a:t> &gt;</a:t>
            </a:r>
            <a:endParaRPr kumimoji="0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HY헤드라인M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l="9190" r="3216" b="1195"/>
          <a:stretch/>
        </p:blipFill>
        <p:spPr>
          <a:xfrm>
            <a:off x="631726" y="2788376"/>
            <a:ext cx="4041950" cy="344554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5960318" y="5805264"/>
            <a:ext cx="34403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b="1" dirty="0" smtClean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 </a:t>
            </a:r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</a:t>
            </a:r>
            <a:r>
              <a:rPr lang="en-US" altLang="ko-KR" sz="1100" b="1" dirty="0" smtClean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: </a:t>
            </a:r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</a:t>
            </a:r>
            <a:r>
              <a:rPr lang="en-US" altLang="ko-KR" sz="1100" b="1" dirty="0" smtClean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ID, Y </a:t>
            </a:r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축 </a:t>
            </a:r>
            <a:r>
              <a:rPr lang="en-US" altLang="ko-KR" sz="1100" b="1" dirty="0" smtClean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100" b="1" dirty="0" smtClean="0">
                <a:solidFill>
                  <a:schemeClr val="bg2">
                    <a:lumMod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그룹에 포함된 악성코드 개수</a:t>
            </a:r>
            <a:endParaRPr lang="ko-KR" altLang="en-US" sz="1100" b="1" dirty="0">
              <a:solidFill>
                <a:schemeClr val="bg2">
                  <a:lumMod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t="17896" r="-55"/>
          <a:stretch/>
        </p:blipFill>
        <p:spPr>
          <a:xfrm>
            <a:off x="4673676" y="3206604"/>
            <a:ext cx="4824536" cy="2553724"/>
          </a:xfrm>
          <a:prstGeom prst="rect">
            <a:avLst/>
          </a:prstGeom>
        </p:spPr>
      </p:pic>
      <p:sp>
        <p:nvSpPr>
          <p:cNvPr id="19" name="직사각형 18"/>
          <p:cNvSpPr/>
          <p:nvPr/>
        </p:nvSpPr>
        <p:spPr>
          <a:xfrm>
            <a:off x="5570114" y="6392450"/>
            <a:ext cx="3012656" cy="2661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Y헤드라인M"/>
              </a:rPr>
              <a:t>&lt;</a:t>
            </a:r>
            <a:r>
              <a:rPr kumimoji="0" lang="en-US" altLang="ko-KR" sz="11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Y헤드라인M"/>
              </a:rPr>
              <a:t> </a:t>
            </a:r>
            <a:r>
              <a:rPr kumimoji="0" lang="ko-KR" altLang="en-US" sz="11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Y헤드라인M"/>
              </a:rPr>
              <a:t>상위그룹 </a:t>
            </a:r>
            <a:r>
              <a:rPr kumimoji="0" lang="en-US" altLang="ko-KR" sz="11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Y헤드라인M"/>
              </a:rPr>
              <a:t>Top 10</a:t>
            </a: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Y헤드라인M"/>
              </a:rPr>
              <a:t>&gt;</a:t>
            </a:r>
            <a:endParaRPr kumimoji="0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318305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AutoShape 4"/>
          <p:cNvSpPr>
            <a:spLocks noChangeArrowheads="1"/>
          </p:cNvSpPr>
          <p:nvPr/>
        </p:nvSpPr>
        <p:spPr>
          <a:xfrm>
            <a:off x="355819" y="906226"/>
            <a:ext cx="9251350" cy="1370646"/>
          </a:xfrm>
          <a:prstGeom prst="roundRect">
            <a:avLst>
              <a:gd name="adj" fmla="val 1676"/>
            </a:avLst>
          </a:prstGeom>
          <a:solidFill>
            <a:srgbClr val="F5FBEB"/>
          </a:solidFill>
          <a:ln w="28575">
            <a:noFill/>
            <a:round/>
          </a:ln>
        </p:spPr>
        <p:txBody>
          <a:bodyPr lIns="144000" tIns="0" rIns="0" bIns="0" anchor="ctr"/>
          <a:lstStyle/>
          <a:p>
            <a:pPr marL="100800" indent="-100800">
              <a:lnSpc>
                <a:spcPts val="24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 smtClean="0">
                <a:ea typeface="HY헤드라인M" pitchFamily="18" charset="-127"/>
              </a:rPr>
              <a:t> </a:t>
            </a:r>
            <a:r>
              <a:rPr lang="ko-KR" altLang="en-US" sz="1800" dirty="0" smtClean="0">
                <a:solidFill>
                  <a:srgbClr val="290CFC"/>
                </a:solidFill>
                <a:ea typeface="HY헤드라인M" pitchFamily="18" charset="-127"/>
              </a:rPr>
              <a:t>관심 악성코드의 변종 유입 자동탐지 </a:t>
            </a:r>
            <a:r>
              <a:rPr lang="ko-KR" altLang="en-US" sz="1800" dirty="0" smtClean="0">
                <a:ea typeface="HY헤드라인M" pitchFamily="18" charset="-127"/>
              </a:rPr>
              <a:t>시험 </a:t>
            </a:r>
            <a:endParaRPr lang="en-US" altLang="ko-KR" sz="1800" dirty="0" smtClean="0">
              <a:ea typeface="HY헤드라인M" pitchFamily="18" charset="-127"/>
            </a:endParaRPr>
          </a:p>
          <a:p>
            <a:pPr>
              <a:lnSpc>
                <a:spcPts val="2400"/>
              </a:lnSpc>
              <a:buClr>
                <a:srgbClr val="0070C0"/>
              </a:buClr>
            </a:pPr>
            <a:r>
              <a:rPr lang="en-US" altLang="ko-KR" sz="1800" dirty="0">
                <a:ea typeface="HY헤드라인M" pitchFamily="18" charset="-127"/>
              </a:rPr>
              <a:t> </a:t>
            </a:r>
            <a:r>
              <a:rPr lang="en-US" altLang="ko-KR" sz="1800" dirty="0" smtClean="0">
                <a:ea typeface="HY헤드라인M" pitchFamily="18" charset="-127"/>
              </a:rPr>
              <a:t> </a:t>
            </a:r>
            <a:r>
              <a:rPr lang="en-US" altLang="ko-KR" sz="1600" dirty="0" smtClean="0">
                <a:ea typeface="HY헤드라인M" pitchFamily="18" charset="-127"/>
              </a:rPr>
              <a:t>- </a:t>
            </a:r>
            <a:r>
              <a:rPr lang="ko-KR" altLang="en-US" sz="1600" dirty="0" err="1">
                <a:ea typeface="HY헤드라인M" pitchFamily="18" charset="-127"/>
              </a:rPr>
              <a:t>금융탈취형</a:t>
            </a:r>
            <a:r>
              <a:rPr lang="ko-KR" altLang="en-US" sz="1600" dirty="0">
                <a:ea typeface="HY헤드라인M" pitchFamily="18" charset="-127"/>
              </a:rPr>
              <a:t> 악성코드 </a:t>
            </a:r>
            <a:r>
              <a:rPr lang="en-US" altLang="ko-KR" sz="1600" dirty="0" smtClean="0">
                <a:ea typeface="HY헤드라인M" pitchFamily="18" charset="-127"/>
              </a:rPr>
              <a:t>39</a:t>
            </a:r>
            <a:r>
              <a:rPr lang="ko-KR" altLang="en-US" sz="1600" dirty="0" smtClean="0">
                <a:ea typeface="HY헤드라인M" pitchFamily="18" charset="-127"/>
              </a:rPr>
              <a:t>개 관심 악성코드에 대한 유사</a:t>
            </a:r>
            <a:r>
              <a:rPr lang="en-US" altLang="ko-KR" sz="1600" dirty="0" smtClean="0">
                <a:ea typeface="HY헤드라인M" pitchFamily="18" charset="-127"/>
              </a:rPr>
              <a:t>/</a:t>
            </a:r>
            <a:r>
              <a:rPr lang="ko-KR" altLang="en-US" sz="1600" dirty="0" smtClean="0">
                <a:ea typeface="HY헤드라인M" pitchFamily="18" charset="-127"/>
              </a:rPr>
              <a:t>변종 자동 추출</a:t>
            </a:r>
            <a:endParaRPr lang="en-US" altLang="ko-KR" sz="1600" dirty="0" smtClean="0">
              <a:solidFill>
                <a:srgbClr val="7030A0"/>
              </a:solidFill>
              <a:latin typeface="HY헤드라인M" pitchFamily="18" charset="-127"/>
              <a:ea typeface="HY헤드라인M" pitchFamily="18" charset="-127"/>
            </a:endParaRPr>
          </a:p>
          <a:p>
            <a:pPr>
              <a:lnSpc>
                <a:spcPts val="2400"/>
              </a:lnSpc>
              <a:buClr>
                <a:srgbClr val="0070C0"/>
              </a:buClr>
            </a:pP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  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  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ex)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 </a:t>
            </a:r>
            <a:r>
              <a:rPr lang="en-US" altLang="ko-KR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smss.exe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의 경우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, 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악성코드 </a:t>
            </a:r>
            <a:r>
              <a:rPr lang="ko-KR" altLang="en-US" sz="140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프로파일링을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 통해 유사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/</a:t>
            </a:r>
            <a:r>
              <a:rPr lang="ko-KR" altLang="en-US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변종 악성코드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198</a:t>
            </a:r>
            <a:r>
              <a:rPr lang="ko-KR" altLang="en-US" sz="1400" dirty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개 자동추출 </a:t>
            </a:r>
            <a:r>
              <a:rPr lang="en-US" altLang="ko-KR" sz="140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 </a:t>
            </a:r>
          </a:p>
          <a:p>
            <a:pPr>
              <a:lnSpc>
                <a:spcPts val="2400"/>
              </a:lnSpc>
              <a:buClr>
                <a:srgbClr val="0070C0"/>
              </a:buClr>
            </a:pPr>
            <a:r>
              <a:rPr lang="en-US" altLang="ko-KR" sz="1600" dirty="0">
                <a:ea typeface="HY헤드라인M" pitchFamily="18" charset="-127"/>
              </a:rPr>
              <a:t> </a:t>
            </a:r>
            <a:r>
              <a:rPr lang="en-US" altLang="ko-KR" sz="1600" dirty="0" smtClean="0">
                <a:ea typeface="HY헤드라인M" pitchFamily="18" charset="-127"/>
              </a:rPr>
              <a:t>    </a:t>
            </a:r>
            <a:r>
              <a:rPr kumimoji="0" lang="en-US" altLang="ko-KR" sz="1600" b="1" dirty="0" smtClean="0">
                <a:solidFill>
                  <a:srgbClr val="7030A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⇒ </a:t>
            </a:r>
            <a:r>
              <a:rPr kumimoji="0" lang="ko-KR" altLang="en-US" sz="1600" b="1" dirty="0" err="1">
                <a:solidFill>
                  <a:srgbClr val="7030A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북한발</a:t>
            </a:r>
            <a:r>
              <a:rPr kumimoji="0" lang="ko-KR" altLang="en-US" sz="1600" b="1" dirty="0">
                <a:solidFill>
                  <a:srgbClr val="7030A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악성코드 등 관심대상이 되는 악성코드 </a:t>
            </a:r>
            <a:r>
              <a:rPr kumimoji="0" lang="ko-KR" altLang="en-US" sz="1600" b="1" dirty="0" err="1">
                <a:solidFill>
                  <a:srgbClr val="7030A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유입시</a:t>
            </a:r>
            <a:r>
              <a:rPr kumimoji="0" lang="ko-KR" altLang="en-US" sz="1600" b="1" dirty="0">
                <a:solidFill>
                  <a:srgbClr val="7030A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ko-KR" altLang="en-US" sz="1600" b="1" dirty="0" err="1">
                <a:solidFill>
                  <a:srgbClr val="7030A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자동알림</a:t>
            </a:r>
            <a:r>
              <a:rPr kumimoji="0" lang="ko-KR" altLang="en-US" sz="1600" b="1" dirty="0">
                <a:solidFill>
                  <a:srgbClr val="7030A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가능</a:t>
            </a:r>
          </a:p>
        </p:txBody>
      </p:sp>
      <p:sp>
        <p:nvSpPr>
          <p:cNvPr id="9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7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90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0" y="0"/>
            <a:ext cx="990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9" name="_x131705232" descr="EMB0000294c023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35" y="2463960"/>
            <a:ext cx="3888433" cy="177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0" y="0"/>
            <a:ext cx="990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11" name="_x131705712" descr="EMB0000294c024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623" y="2463960"/>
            <a:ext cx="3888433" cy="177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3" name="_x131705232" descr="EMB0000294c024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35" y="4580067"/>
            <a:ext cx="3888433" cy="1870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990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15" name="_x43081384" descr="EMB0000294c024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1622" y="4580068"/>
            <a:ext cx="3888433" cy="1842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/>
          <p:cNvSpPr/>
          <p:nvPr/>
        </p:nvSpPr>
        <p:spPr>
          <a:xfrm>
            <a:off x="1767503" y="4151005"/>
            <a:ext cx="2122697" cy="3090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spcBef>
                <a:spcPct val="20000"/>
              </a:spcBef>
              <a:defRPr/>
            </a:pP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&lt; smss.exe </a:t>
            </a:r>
            <a:r>
              <a:rPr lang="ko-KR" altLang="en-US" sz="1050" dirty="0" smtClean="0">
                <a:solidFill>
                  <a:srgbClr val="000000"/>
                </a:solidFill>
                <a:ea typeface="HY헤드라인M"/>
              </a:rPr>
              <a:t>변종 악성코드 </a:t>
            </a:r>
            <a:r>
              <a:rPr lang="en-US" altLang="ko-KR" sz="1050" dirty="0" smtClean="0">
                <a:solidFill>
                  <a:srgbClr val="000000"/>
                </a:solidFill>
                <a:ea typeface="HY헤드라인M"/>
              </a:rPr>
              <a:t>list &gt;</a:t>
            </a:r>
            <a:endParaRPr lang="ko-KR" altLang="en-US" sz="1050" dirty="0">
              <a:solidFill>
                <a:srgbClr val="000000"/>
              </a:solidFill>
              <a:ea typeface="HY헤드라인M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028652" y="4151005"/>
            <a:ext cx="2763898" cy="3090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spcBef>
                <a:spcPct val="20000"/>
              </a:spcBef>
              <a:defRPr/>
            </a:pPr>
            <a:r>
              <a:rPr lang="en-US" altLang="ko-KR" sz="1050" dirty="0">
                <a:solidFill>
                  <a:srgbClr val="000000"/>
                </a:solidFill>
                <a:ea typeface="HY헤드라인M"/>
              </a:rPr>
              <a:t>&lt; msn.exe </a:t>
            </a:r>
            <a:r>
              <a:rPr lang="ko-KR" altLang="en-US" sz="1050" dirty="0">
                <a:solidFill>
                  <a:srgbClr val="000000"/>
                </a:solidFill>
                <a:ea typeface="HY헤드라인M"/>
              </a:rPr>
              <a:t>등 </a:t>
            </a:r>
            <a:r>
              <a:rPr lang="en-US" altLang="ko-KR" sz="1050" dirty="0">
                <a:solidFill>
                  <a:srgbClr val="000000"/>
                </a:solidFill>
                <a:ea typeface="HY헤드라인M"/>
              </a:rPr>
              <a:t>4</a:t>
            </a:r>
            <a:r>
              <a:rPr lang="ko-KR" altLang="en-US" sz="1050" dirty="0">
                <a:solidFill>
                  <a:srgbClr val="000000"/>
                </a:solidFill>
                <a:ea typeface="HY헤드라인M"/>
              </a:rPr>
              <a:t>종과의 변종 악성코드 </a:t>
            </a:r>
            <a:r>
              <a:rPr lang="en-US" altLang="ko-KR" sz="1050" dirty="0">
                <a:solidFill>
                  <a:srgbClr val="000000"/>
                </a:solidFill>
                <a:ea typeface="HY헤드라인M"/>
              </a:rPr>
              <a:t>list &gt;</a:t>
            </a:r>
            <a:endParaRPr lang="ko-KR" altLang="en-US" sz="1050" dirty="0">
              <a:solidFill>
                <a:srgbClr val="000000"/>
              </a:solidFill>
              <a:ea typeface="HY헤드라인M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03996" y="6371018"/>
            <a:ext cx="2449710" cy="309059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spcBef>
                <a:spcPct val="20000"/>
              </a:spcBef>
              <a:defRPr/>
            </a:pPr>
            <a:r>
              <a:rPr lang="en-US" altLang="ko-KR" sz="1050" dirty="0">
                <a:solidFill>
                  <a:srgbClr val="000000"/>
                </a:solidFill>
                <a:ea typeface="HY헤드라인M"/>
              </a:rPr>
              <a:t>&lt; </a:t>
            </a:r>
            <a:r>
              <a:rPr lang="en-US" altLang="ko-KR" sz="1050" dirty="0" err="1">
                <a:solidFill>
                  <a:srgbClr val="000000"/>
                </a:solidFill>
                <a:ea typeface="HY헤드라인M"/>
              </a:rPr>
              <a:t>media.php</a:t>
            </a:r>
            <a:r>
              <a:rPr lang="ko-KR" altLang="en-US" sz="1050" dirty="0">
                <a:solidFill>
                  <a:srgbClr val="000000"/>
                </a:solidFill>
                <a:ea typeface="HY헤드라인M"/>
              </a:rPr>
              <a:t>와의 변종 악성코드 </a:t>
            </a:r>
            <a:r>
              <a:rPr lang="en-US" altLang="ko-KR" sz="1050" dirty="0">
                <a:solidFill>
                  <a:srgbClr val="000000"/>
                </a:solidFill>
                <a:ea typeface="HY헤드라인M"/>
              </a:rPr>
              <a:t>list &gt;</a:t>
            </a:r>
            <a:endParaRPr lang="ko-KR" altLang="en-US" sz="1050" dirty="0">
              <a:solidFill>
                <a:srgbClr val="000000"/>
              </a:solidFill>
              <a:ea typeface="HY헤드라인M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196325" y="6341523"/>
            <a:ext cx="2299027" cy="3090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60000"/>
              </a:lnSpc>
              <a:spcBef>
                <a:spcPct val="20000"/>
              </a:spcBef>
              <a:defRPr/>
            </a:pPr>
            <a:r>
              <a:rPr lang="en-US" altLang="ko-KR" sz="1050" dirty="0">
                <a:solidFill>
                  <a:srgbClr val="000000"/>
                </a:solidFill>
                <a:ea typeface="HY헤드라인M"/>
              </a:rPr>
              <a:t>&lt; ops.exe</a:t>
            </a:r>
            <a:r>
              <a:rPr lang="ko-KR" altLang="en-US" sz="1050" dirty="0">
                <a:solidFill>
                  <a:srgbClr val="000000"/>
                </a:solidFill>
                <a:ea typeface="HY헤드라인M"/>
              </a:rPr>
              <a:t>와의 변종 악성코드 </a:t>
            </a:r>
            <a:r>
              <a:rPr lang="en-US" altLang="ko-KR" sz="1050" dirty="0">
                <a:solidFill>
                  <a:srgbClr val="000000"/>
                </a:solidFill>
                <a:ea typeface="HY헤드라인M"/>
              </a:rPr>
              <a:t>list &gt;</a:t>
            </a:r>
            <a:endParaRPr lang="ko-KR" altLang="en-US" sz="1050" dirty="0">
              <a:solidFill>
                <a:srgbClr val="000000"/>
              </a:solidFill>
              <a:ea typeface="HY헤드라인M"/>
            </a:endParaRPr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SzPct val="80000"/>
            </a:pPr>
            <a:r>
              <a:rPr lang="en-US" altLang="ko-KR" sz="2400" b="1" kern="0" dirty="0" smtClean="0">
                <a:solidFill>
                  <a:srgbClr val="FFFFFF"/>
                </a:solidFill>
                <a:ea typeface="HY헤드라인M"/>
              </a:rPr>
              <a:t>1. </a:t>
            </a:r>
            <a:r>
              <a:rPr lang="ko-KR" altLang="en-US" sz="2400" b="1" kern="0" dirty="0" smtClean="0">
                <a:solidFill>
                  <a:srgbClr val="FFFFFF"/>
                </a:solidFill>
                <a:ea typeface="HY헤드라인M"/>
              </a:rPr>
              <a:t>악성코드 </a:t>
            </a:r>
            <a:r>
              <a:rPr lang="ko-KR" altLang="en-US" sz="2400" b="1" kern="0" err="1" smtClean="0">
                <a:solidFill>
                  <a:srgbClr val="FFFFFF"/>
                </a:solidFill>
                <a:ea typeface="HY헤드라인M"/>
              </a:rPr>
              <a:t>프로파일링</a:t>
            </a:r>
            <a:r>
              <a:rPr lang="ko-KR" altLang="en-US" sz="2400" b="1" kern="0" smtClean="0">
                <a:solidFill>
                  <a:srgbClr val="FFFFFF"/>
                </a:solidFill>
                <a:ea typeface="HY헤드라인M"/>
              </a:rPr>
              <a:t> 기술</a:t>
            </a:r>
            <a:r>
              <a:rPr lang="en-US" altLang="ko-KR" sz="2000" b="1" kern="0" dirty="0" smtClean="0">
                <a:solidFill>
                  <a:srgbClr val="FFFFFF"/>
                </a:solidFill>
                <a:ea typeface="HY헤드라인M"/>
              </a:rPr>
              <a:t> – </a:t>
            </a:r>
            <a:r>
              <a:rPr lang="ko-KR" altLang="en-US" sz="2000" b="1" kern="0" smtClean="0">
                <a:solidFill>
                  <a:srgbClr val="FFFFFF"/>
                </a:solidFill>
                <a:ea typeface="HY헤드라인M"/>
              </a:rPr>
              <a:t>시험결과</a:t>
            </a:r>
            <a:r>
              <a:rPr lang="en-US" altLang="ko-KR" sz="2000" b="1" kern="0" dirty="0" smtClean="0">
                <a:solidFill>
                  <a:srgbClr val="FFFFFF"/>
                </a:solidFill>
                <a:ea typeface="HY헤드라인M"/>
              </a:rPr>
              <a:t>(2/4)</a:t>
            </a:r>
            <a:endParaRPr lang="en-US" altLang="ko-KR" sz="2400" kern="0" dirty="0">
              <a:solidFill>
                <a:srgbClr val="FFFFFF"/>
              </a:solidFill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576126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8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90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0" y="0"/>
            <a:ext cx="990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0" y="0"/>
            <a:ext cx="990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990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SzPct val="80000"/>
            </a:pPr>
            <a:r>
              <a:rPr lang="en-US" altLang="ko-KR" sz="2400" b="1" kern="0" dirty="0">
                <a:solidFill>
                  <a:srgbClr val="FFFFFF"/>
                </a:solidFill>
                <a:ea typeface="HY헤드라인M"/>
              </a:rPr>
              <a:t>1. </a:t>
            </a:r>
            <a:r>
              <a:rPr lang="ko-KR" altLang="en-US" sz="2400" b="1" kern="0" dirty="0">
                <a:solidFill>
                  <a:srgbClr val="FFFFFF"/>
                </a:solidFill>
                <a:ea typeface="HY헤드라인M"/>
              </a:rPr>
              <a:t>악성코드 </a:t>
            </a:r>
            <a:r>
              <a:rPr lang="ko-KR" altLang="en-US" sz="2400" b="1" kern="0" dirty="0" err="1">
                <a:solidFill>
                  <a:srgbClr val="FFFFFF"/>
                </a:solidFill>
                <a:ea typeface="HY헤드라인M"/>
              </a:rPr>
              <a:t>프로파일링</a:t>
            </a:r>
            <a:r>
              <a:rPr lang="ko-KR" altLang="en-US" sz="2400" b="1" kern="0" dirty="0">
                <a:solidFill>
                  <a:srgbClr val="FFFFFF"/>
                </a:solidFill>
                <a:ea typeface="HY헤드라인M"/>
              </a:rPr>
              <a:t> 기술</a:t>
            </a:r>
            <a:r>
              <a:rPr lang="en-US" altLang="ko-KR" sz="2000" b="1" kern="0" dirty="0">
                <a:solidFill>
                  <a:srgbClr val="FFFFFF"/>
                </a:solidFill>
                <a:ea typeface="HY헤드라인M"/>
              </a:rPr>
              <a:t> – </a:t>
            </a:r>
            <a:r>
              <a:rPr lang="ko-KR" altLang="en-US" sz="2000" b="1" kern="0" dirty="0">
                <a:solidFill>
                  <a:srgbClr val="FFFFFF"/>
                </a:solidFill>
                <a:ea typeface="HY헤드라인M"/>
              </a:rPr>
              <a:t>시험결과</a:t>
            </a:r>
            <a:r>
              <a:rPr lang="en-US" altLang="ko-KR" sz="2000" b="1" kern="0" dirty="0">
                <a:solidFill>
                  <a:srgbClr val="FFFFFF"/>
                </a:solidFill>
                <a:ea typeface="HY헤드라인M"/>
              </a:rPr>
              <a:t>(3/4)</a:t>
            </a:r>
            <a:endParaRPr lang="en-US" altLang="ko-KR" sz="2400" kern="0" dirty="0">
              <a:solidFill>
                <a:srgbClr val="FFFFFF"/>
              </a:solidFill>
              <a:ea typeface="HY헤드라인M"/>
            </a:endParaRPr>
          </a:p>
        </p:txBody>
      </p:sp>
      <p:sp>
        <p:nvSpPr>
          <p:cNvPr id="25" name="AutoShape 4"/>
          <p:cNvSpPr>
            <a:spLocks noChangeArrowheads="1"/>
          </p:cNvSpPr>
          <p:nvPr/>
        </p:nvSpPr>
        <p:spPr>
          <a:xfrm>
            <a:off x="355819" y="995697"/>
            <a:ext cx="9251350" cy="1042416"/>
          </a:xfrm>
          <a:prstGeom prst="roundRect">
            <a:avLst>
              <a:gd name="adj" fmla="val 1676"/>
            </a:avLst>
          </a:prstGeom>
          <a:solidFill>
            <a:srgbClr val="F5FBEB"/>
          </a:solidFill>
          <a:ln w="28575">
            <a:noFill/>
            <a:round/>
          </a:ln>
        </p:spPr>
        <p:txBody>
          <a:bodyPr lIns="144000" tIns="0" rIns="0" bIns="0" anchor="ctr"/>
          <a:lstStyle/>
          <a:p>
            <a:pPr marL="100800" indent="-100800">
              <a:lnSpc>
                <a:spcPct val="1500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 smtClean="0">
                <a:ea typeface="HY헤드라인M" pitchFamily="18" charset="-127"/>
              </a:rPr>
              <a:t> 관심 악성코드 간 유사</a:t>
            </a:r>
            <a:r>
              <a:rPr lang="en-US" altLang="ko-KR" sz="1800" dirty="0" smtClean="0">
                <a:ea typeface="HY헤드라인M" pitchFamily="18" charset="-127"/>
              </a:rPr>
              <a:t>/</a:t>
            </a:r>
            <a:r>
              <a:rPr lang="ko-KR" altLang="en-US" sz="1800" dirty="0" smtClean="0">
                <a:ea typeface="HY헤드라인M" pitchFamily="18" charset="-127"/>
              </a:rPr>
              <a:t>변종 </a:t>
            </a:r>
            <a:r>
              <a:rPr lang="ko-KR" altLang="en-US" sz="1800" dirty="0" err="1" smtClean="0">
                <a:ea typeface="HY헤드라인M" pitchFamily="18" charset="-127"/>
              </a:rPr>
              <a:t>그룹핑</a:t>
            </a:r>
            <a:r>
              <a:rPr lang="ko-KR" altLang="en-US" sz="1800" dirty="0" smtClean="0">
                <a:ea typeface="HY헤드라인M" pitchFamily="18" charset="-127"/>
              </a:rPr>
              <a:t> 시험 결과</a:t>
            </a:r>
            <a:endParaRPr lang="en-US" altLang="ko-KR" sz="1800" dirty="0" smtClean="0">
              <a:ea typeface="HY헤드라인M" pitchFamily="18" charset="-127"/>
            </a:endParaRPr>
          </a:p>
          <a:p>
            <a:pPr>
              <a:lnSpc>
                <a:spcPct val="150000"/>
              </a:lnSpc>
              <a:buClr>
                <a:srgbClr val="0070C0"/>
              </a:buClr>
            </a:pPr>
            <a:r>
              <a:rPr lang="en-US" altLang="ko-KR" sz="1600" dirty="0" smtClean="0">
                <a:ea typeface="HY헤드라인M" pitchFamily="18" charset="-127"/>
              </a:rPr>
              <a:t>  - </a:t>
            </a:r>
            <a:r>
              <a:rPr lang="ko-KR" altLang="en-US" sz="1600" dirty="0" err="1">
                <a:ea typeface="HY헤드라인M" pitchFamily="18" charset="-127"/>
              </a:rPr>
              <a:t>금융탈취형</a:t>
            </a:r>
            <a:r>
              <a:rPr lang="ko-KR" altLang="en-US" sz="1600" dirty="0">
                <a:ea typeface="HY헤드라인M" pitchFamily="18" charset="-127"/>
              </a:rPr>
              <a:t> 악성코드 </a:t>
            </a:r>
            <a:r>
              <a:rPr lang="en-US" altLang="ko-KR" sz="1600" dirty="0">
                <a:ea typeface="HY헤드라인M" pitchFamily="18" charset="-127"/>
              </a:rPr>
              <a:t>39</a:t>
            </a:r>
            <a:r>
              <a:rPr lang="ko-KR" altLang="en-US" sz="1600" dirty="0">
                <a:ea typeface="HY헤드라인M" pitchFamily="18" charset="-127"/>
              </a:rPr>
              <a:t>개에 대한 자동분석 결과</a:t>
            </a:r>
            <a:r>
              <a:rPr lang="en-US" altLang="ko-KR" sz="1600" dirty="0">
                <a:ea typeface="HY헤드라인M" pitchFamily="18" charset="-127"/>
              </a:rPr>
              <a:t>, </a:t>
            </a:r>
            <a:r>
              <a:rPr lang="ko-KR" altLang="en-US" sz="1600" dirty="0">
                <a:ea typeface="HY헤드라인M" pitchFamily="18" charset="-127"/>
              </a:rPr>
              <a:t>분석가에 의한 분류와 유사한 결과 </a:t>
            </a:r>
            <a:r>
              <a:rPr lang="ko-KR" altLang="en-US" sz="1600" dirty="0" smtClean="0">
                <a:ea typeface="HY헤드라인M" pitchFamily="18" charset="-127"/>
              </a:rPr>
              <a:t>도출</a:t>
            </a:r>
            <a:endParaRPr lang="en-US" altLang="ko-KR" sz="1600" dirty="0" smtClean="0">
              <a:ea typeface="HY헤드라인M" pitchFamily="18" charset="-127"/>
            </a:endParaRPr>
          </a:p>
        </p:txBody>
      </p:sp>
      <p:pic>
        <p:nvPicPr>
          <p:cNvPr id="26" name="_x229676168" descr="EMB0000294c01d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766" y="2204864"/>
            <a:ext cx="8280920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2822130" y="6384200"/>
            <a:ext cx="4620192" cy="2661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Y헤드라인M"/>
              </a:rPr>
              <a:t>&lt; </a:t>
            </a:r>
            <a:r>
              <a:rPr kumimoji="0" lang="ko-KR" altLang="en-US" sz="1100" kern="0" noProof="0" dirty="0" err="1" smtClean="0">
                <a:solidFill>
                  <a:srgbClr val="000000"/>
                </a:solidFill>
                <a:ea typeface="HY헤드라인M"/>
              </a:rPr>
              <a:t>금융탈취형</a:t>
            </a:r>
            <a:r>
              <a:rPr kumimoji="0" lang="ko-KR" altLang="en-US" sz="1100" kern="0" noProof="0" dirty="0" smtClean="0">
                <a:solidFill>
                  <a:srgbClr val="000000"/>
                </a:solidFill>
                <a:ea typeface="HY헤드라인M"/>
              </a:rPr>
              <a:t> 악성코드 </a:t>
            </a:r>
            <a:r>
              <a:rPr kumimoji="0" lang="en-US" altLang="ko-KR" sz="1100" kern="0" noProof="0" dirty="0" smtClean="0">
                <a:solidFill>
                  <a:srgbClr val="000000"/>
                </a:solidFill>
                <a:ea typeface="HY헤드라인M"/>
              </a:rPr>
              <a:t>39</a:t>
            </a:r>
            <a:r>
              <a:rPr kumimoji="0" lang="ko-KR" altLang="en-US" sz="1100" kern="0" noProof="0" dirty="0" smtClean="0">
                <a:solidFill>
                  <a:srgbClr val="000000"/>
                </a:solidFill>
                <a:ea typeface="HY헤드라인M"/>
              </a:rPr>
              <a:t>개 </a:t>
            </a:r>
            <a:r>
              <a:rPr kumimoji="0" lang="ko-KR" altLang="en-US" sz="1100" kern="0" noProof="0" dirty="0" err="1" smtClean="0">
                <a:solidFill>
                  <a:srgbClr val="000000"/>
                </a:solidFill>
                <a:ea typeface="HY헤드라인M"/>
              </a:rPr>
              <a:t>프로파일링</a:t>
            </a:r>
            <a:r>
              <a:rPr kumimoji="0" lang="ko-KR" altLang="en-US" sz="1100" kern="0" noProof="0" dirty="0" smtClean="0">
                <a:solidFill>
                  <a:srgbClr val="000000"/>
                </a:solidFill>
                <a:ea typeface="HY헤드라인M"/>
              </a:rPr>
              <a:t> 결과</a:t>
            </a: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Y헤드라인M"/>
              </a:rPr>
              <a:t>&gt;</a:t>
            </a:r>
            <a:endParaRPr kumimoji="0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HY헤드라인M"/>
            </a:endParaRPr>
          </a:p>
        </p:txBody>
      </p:sp>
    </p:spTree>
    <p:extLst>
      <p:ext uri="{BB962C8B-B14F-4D97-AF65-F5344CB8AC3E}">
        <p14:creationId xmlns:p14="http://schemas.microsoft.com/office/powerpoint/2010/main" val="440212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Untitled-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902825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슬라이드 번호 개체 틀 5"/>
          <p:cNvSpPr txBox="1"/>
          <p:nvPr/>
        </p:nvSpPr>
        <p:spPr>
          <a:xfrm>
            <a:off x="9309925" y="6525548"/>
            <a:ext cx="594488" cy="222273"/>
          </a:xfrm>
          <a:prstGeom prst="rect">
            <a:avLst/>
          </a:prstGeom>
          <a:noFill/>
          <a:ln w="9525">
            <a:noFill/>
            <a:miter/>
          </a:ln>
          <a:effectLst/>
        </p:spPr>
        <p:txBody>
          <a:bodyPr vert="horz" wrap="square" lIns="91440" tIns="45720" rIns="91440" bIns="45720" anchor="t" anchorCtr="0"/>
          <a:lstStyle/>
          <a:p>
            <a:pPr algn="ctr"/>
            <a:fld id="{CC6ECF67-95E0-42ED-90F0-9286930907E9}" type="slidenum">
              <a:rPr lang="ko-KR" altLang="en-US" sz="1050" spc="5">
                <a:solidFill>
                  <a:srgbClr val="0000FF"/>
                </a:solidFill>
                <a:ea typeface="HY헤드라인M"/>
              </a:rPr>
              <a:pPr algn="ctr"/>
              <a:t>9</a:t>
            </a:fld>
            <a:endParaRPr lang="ko-KR" altLang="en-US" sz="1050" spc="5" dirty="0">
              <a:solidFill>
                <a:srgbClr val="0000FF"/>
              </a:solidFill>
              <a:ea typeface="HY헤드라인M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90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0" y="0"/>
            <a:ext cx="990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0" y="0"/>
            <a:ext cx="990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6"/>
          <p:cNvSpPr>
            <a:spLocks noChangeArrowheads="1"/>
          </p:cNvSpPr>
          <p:nvPr/>
        </p:nvSpPr>
        <p:spPr bwMode="auto">
          <a:xfrm>
            <a:off x="0" y="0"/>
            <a:ext cx="990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Rectangle 20"/>
          <p:cNvSpPr>
            <a:spLocks noChangeArrowheads="1"/>
          </p:cNvSpPr>
          <p:nvPr/>
        </p:nvSpPr>
        <p:spPr bwMode="auto">
          <a:xfrm>
            <a:off x="0" y="0"/>
            <a:ext cx="99044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 txBox="1">
            <a:spLocks noChangeArrowheads="1"/>
          </p:cNvSpPr>
          <p:nvPr/>
        </p:nvSpPr>
        <p:spPr>
          <a:xfrm>
            <a:off x="55563" y="71438"/>
            <a:ext cx="9649172" cy="549275"/>
          </a:xfrm>
          <a:prstGeom prst="rect">
            <a:avLst/>
          </a:prstGeom>
        </p:spPr>
        <p:txBody>
          <a:bodyPr/>
          <a:lstStyle/>
          <a:p>
            <a:pPr>
              <a:spcBef>
                <a:spcPct val="20000"/>
              </a:spcBef>
              <a:buSzPct val="80000"/>
            </a:pPr>
            <a:r>
              <a:rPr lang="en-US" altLang="ko-KR" sz="2400" b="1" kern="0" dirty="0">
                <a:solidFill>
                  <a:srgbClr val="FFFFFF"/>
                </a:solidFill>
                <a:ea typeface="HY헤드라인M"/>
              </a:rPr>
              <a:t>1. </a:t>
            </a:r>
            <a:r>
              <a:rPr lang="ko-KR" altLang="en-US" sz="2400" b="1" kern="0" dirty="0">
                <a:solidFill>
                  <a:srgbClr val="FFFFFF"/>
                </a:solidFill>
                <a:ea typeface="HY헤드라인M"/>
              </a:rPr>
              <a:t>악성코드 </a:t>
            </a:r>
            <a:r>
              <a:rPr lang="ko-KR" altLang="en-US" sz="2400" b="1" kern="0" dirty="0" err="1">
                <a:solidFill>
                  <a:srgbClr val="FFFFFF"/>
                </a:solidFill>
                <a:ea typeface="HY헤드라인M"/>
              </a:rPr>
              <a:t>프로파일링</a:t>
            </a:r>
            <a:r>
              <a:rPr lang="ko-KR" altLang="en-US" sz="2400" b="1" kern="0" dirty="0">
                <a:solidFill>
                  <a:srgbClr val="FFFFFF"/>
                </a:solidFill>
                <a:ea typeface="HY헤드라인M"/>
              </a:rPr>
              <a:t> 기술</a:t>
            </a:r>
            <a:r>
              <a:rPr lang="en-US" altLang="ko-KR" sz="2000" b="1" kern="0" dirty="0">
                <a:solidFill>
                  <a:srgbClr val="FFFFFF"/>
                </a:solidFill>
                <a:ea typeface="HY헤드라인M"/>
              </a:rPr>
              <a:t> – </a:t>
            </a:r>
            <a:r>
              <a:rPr lang="ko-KR" altLang="en-US" sz="2000" b="1" kern="0" dirty="0">
                <a:solidFill>
                  <a:srgbClr val="FFFFFF"/>
                </a:solidFill>
                <a:ea typeface="HY헤드라인M"/>
              </a:rPr>
              <a:t>시험결과</a:t>
            </a:r>
            <a:r>
              <a:rPr lang="en-US" altLang="ko-KR" sz="2000" b="1" kern="0" dirty="0">
                <a:solidFill>
                  <a:srgbClr val="FFFFFF"/>
                </a:solidFill>
                <a:ea typeface="HY헤드라인M"/>
              </a:rPr>
              <a:t>(4/4)</a:t>
            </a:r>
            <a:endParaRPr lang="en-US" altLang="ko-KR" sz="2400" kern="0" dirty="0">
              <a:solidFill>
                <a:srgbClr val="FFFFFF"/>
              </a:solidFill>
              <a:ea typeface="HY헤드라인M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rcRect l="5645" t="1790" r="9119" b="1472"/>
          <a:stretch/>
        </p:blipFill>
        <p:spPr>
          <a:xfrm>
            <a:off x="260847" y="2346789"/>
            <a:ext cx="2086112" cy="190906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5"/>
          <a:srcRect l="9206" t="-371" r="13242" b="2223"/>
          <a:stretch/>
        </p:blipFill>
        <p:spPr>
          <a:xfrm>
            <a:off x="2503934" y="2301152"/>
            <a:ext cx="2054070" cy="1969574"/>
          </a:xfrm>
          <a:prstGeom prst="rect">
            <a:avLst/>
          </a:prstGeom>
        </p:spPr>
      </p:pic>
      <p:sp>
        <p:nvSpPr>
          <p:cNvPr id="27" name="AutoShape 4"/>
          <p:cNvSpPr>
            <a:spLocks noChangeArrowheads="1"/>
          </p:cNvSpPr>
          <p:nvPr/>
        </p:nvSpPr>
        <p:spPr>
          <a:xfrm>
            <a:off x="343694" y="880542"/>
            <a:ext cx="9251350" cy="1389695"/>
          </a:xfrm>
          <a:prstGeom prst="roundRect">
            <a:avLst>
              <a:gd name="adj" fmla="val 1676"/>
            </a:avLst>
          </a:prstGeom>
          <a:solidFill>
            <a:srgbClr val="F5FBEB"/>
          </a:solidFill>
          <a:ln w="28575">
            <a:noFill/>
            <a:round/>
          </a:ln>
        </p:spPr>
        <p:txBody>
          <a:bodyPr lIns="144000" tIns="0" rIns="0" bIns="0" anchor="ctr"/>
          <a:lstStyle/>
          <a:p>
            <a:pPr marL="100800" indent="-100800">
              <a:lnSpc>
                <a:spcPts val="2400"/>
              </a:lnSpc>
              <a:buClr>
                <a:srgbClr val="0070C0"/>
              </a:buClr>
              <a:buFont typeface="Wingdings"/>
              <a:buChar char="u"/>
            </a:pPr>
            <a:r>
              <a:rPr lang="ko-KR" altLang="en-US" sz="1800" dirty="0" smtClean="0">
                <a:ea typeface="HY헤드라인M" pitchFamily="18" charset="-127"/>
              </a:rPr>
              <a:t> </a:t>
            </a:r>
            <a:r>
              <a:rPr lang="ko-KR" altLang="en-US" sz="1800" dirty="0" err="1" smtClean="0">
                <a:ea typeface="HY헤드라인M" pitchFamily="18" charset="-127"/>
              </a:rPr>
              <a:t>임계치</a:t>
            </a:r>
            <a:r>
              <a:rPr lang="ko-KR" altLang="en-US" sz="1800" dirty="0" smtClean="0">
                <a:ea typeface="HY헤드라인M" pitchFamily="18" charset="-127"/>
              </a:rPr>
              <a:t> 변화에 따른 </a:t>
            </a:r>
            <a:r>
              <a:rPr lang="ko-KR" altLang="en-US" sz="1800" dirty="0" err="1" smtClean="0">
                <a:ea typeface="HY헤드라인M" pitchFamily="18" charset="-127"/>
              </a:rPr>
              <a:t>프로파일링</a:t>
            </a:r>
            <a:r>
              <a:rPr lang="ko-KR" altLang="en-US" sz="1800" dirty="0" smtClean="0">
                <a:ea typeface="HY헤드라인M" pitchFamily="18" charset="-127"/>
              </a:rPr>
              <a:t> 결과 비교 시험</a:t>
            </a:r>
            <a:endParaRPr lang="en-US" altLang="ko-KR" sz="1800" dirty="0" smtClean="0">
              <a:ea typeface="HY헤드라인M" pitchFamily="18" charset="-127"/>
            </a:endParaRPr>
          </a:p>
          <a:p>
            <a:pPr>
              <a:lnSpc>
                <a:spcPts val="2400"/>
              </a:lnSpc>
              <a:buClr>
                <a:srgbClr val="0070C0"/>
              </a:buClr>
            </a:pPr>
            <a:r>
              <a:rPr lang="en-US" altLang="ko-KR" sz="1600" dirty="0">
                <a:ea typeface="HY헤드라인M" pitchFamily="18" charset="-127"/>
              </a:rPr>
              <a:t>  - </a:t>
            </a:r>
            <a:r>
              <a:rPr lang="ko-KR" altLang="en-US" sz="1600" dirty="0" err="1">
                <a:ea typeface="HY헤드라인M" pitchFamily="18" charset="-127"/>
              </a:rPr>
              <a:t>임계치를</a:t>
            </a:r>
            <a:r>
              <a:rPr lang="ko-KR" altLang="en-US" sz="1600" dirty="0">
                <a:ea typeface="HY헤드라인M" pitchFamily="18" charset="-127"/>
              </a:rPr>
              <a:t> </a:t>
            </a:r>
            <a:r>
              <a:rPr lang="ko-KR" altLang="en-US" sz="1600" dirty="0" err="1">
                <a:ea typeface="HY헤드라인M" pitchFamily="18" charset="-127"/>
              </a:rPr>
              <a:t>낮칠</a:t>
            </a:r>
            <a:r>
              <a:rPr lang="ko-KR" altLang="en-US" sz="1600" dirty="0">
                <a:ea typeface="HY헤드라인M" pitchFamily="18" charset="-127"/>
              </a:rPr>
              <a:t> 수록 동일한 그룹으로 분류되는 악성코드들의 수는 </a:t>
            </a:r>
            <a:r>
              <a:rPr lang="ko-KR" altLang="en-US" sz="1600" dirty="0" smtClean="0">
                <a:ea typeface="HY헤드라인M" pitchFamily="18" charset="-127"/>
              </a:rPr>
              <a:t>증가하나 유사 </a:t>
            </a:r>
            <a:r>
              <a:rPr lang="ko-KR" altLang="en-US" sz="1600" dirty="0">
                <a:ea typeface="HY헤드라인M" pitchFamily="18" charset="-127"/>
              </a:rPr>
              <a:t>그룹 분류의 </a:t>
            </a:r>
            <a:endParaRPr lang="en-US" altLang="ko-KR" sz="1600" dirty="0" smtClean="0">
              <a:ea typeface="HY헤드라인M" pitchFamily="18" charset="-127"/>
            </a:endParaRPr>
          </a:p>
          <a:p>
            <a:pPr>
              <a:lnSpc>
                <a:spcPts val="2400"/>
              </a:lnSpc>
              <a:buClr>
                <a:srgbClr val="0070C0"/>
              </a:buClr>
            </a:pPr>
            <a:r>
              <a:rPr lang="en-US" altLang="ko-KR" sz="1600" dirty="0">
                <a:ea typeface="HY헤드라인M" pitchFamily="18" charset="-127"/>
              </a:rPr>
              <a:t> </a:t>
            </a:r>
            <a:r>
              <a:rPr lang="en-US" altLang="ko-KR" sz="1600" dirty="0" smtClean="0">
                <a:ea typeface="HY헤드라인M" pitchFamily="18" charset="-127"/>
              </a:rPr>
              <a:t>   </a:t>
            </a:r>
            <a:r>
              <a:rPr lang="ko-KR" altLang="en-US" sz="1600" dirty="0" smtClean="0">
                <a:ea typeface="HY헤드라인M" pitchFamily="18" charset="-127"/>
              </a:rPr>
              <a:t>정확도는 하락</a:t>
            </a:r>
            <a:endParaRPr lang="en-US" altLang="ko-KR" sz="1600" dirty="0" smtClean="0">
              <a:ea typeface="HY헤드라인M" pitchFamily="18" charset="-127"/>
            </a:endParaRPr>
          </a:p>
          <a:p>
            <a:pPr>
              <a:lnSpc>
                <a:spcPts val="2400"/>
              </a:lnSpc>
              <a:buClr>
                <a:srgbClr val="0070C0"/>
              </a:buClr>
            </a:pPr>
            <a:r>
              <a:rPr lang="en-US" altLang="ko-KR" sz="1600" dirty="0">
                <a:ea typeface="HY헤드라인M" pitchFamily="18" charset="-127"/>
              </a:rPr>
              <a:t> </a:t>
            </a:r>
            <a:r>
              <a:rPr lang="en-US" altLang="ko-KR" sz="1600" dirty="0" smtClean="0">
                <a:ea typeface="HY헤드라인M" pitchFamily="18" charset="-127"/>
              </a:rPr>
              <a:t>   </a:t>
            </a:r>
            <a:r>
              <a:rPr kumimoji="0" lang="en-US" altLang="ko-KR" sz="1600" b="1" dirty="0">
                <a:solidFill>
                  <a:srgbClr val="7030A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⇒ </a:t>
            </a:r>
            <a:r>
              <a:rPr kumimoji="0" lang="ko-KR" altLang="en-US" sz="1600" b="1" dirty="0" smtClean="0">
                <a:solidFill>
                  <a:srgbClr val="7030A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사용자 활용 용도에 맞게 적정 </a:t>
            </a:r>
            <a:r>
              <a:rPr kumimoji="0" lang="ko-KR" altLang="en-US" sz="1600" b="1" dirty="0" err="1" smtClean="0">
                <a:solidFill>
                  <a:srgbClr val="7030A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임계치</a:t>
            </a:r>
            <a:r>
              <a:rPr kumimoji="0" lang="ko-KR" altLang="en-US" sz="1600" b="1" dirty="0" smtClean="0">
                <a:solidFill>
                  <a:srgbClr val="7030A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기준 그룹분류를 통해 다변적 활용 가능</a:t>
            </a:r>
            <a:endParaRPr lang="ko-KR" altLang="en-US" sz="1600" dirty="0">
              <a:ea typeface="HY헤드라인M" pitchFamily="18" charset="-127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3184868" y="4193623"/>
            <a:ext cx="85792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5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M" panose="02030600000101010101" pitchFamily="18" charset="-127"/>
                <a:ea typeface="HY그래픽M" panose="02030600000101010101" pitchFamily="18" charset="-127"/>
              </a:rPr>
              <a:t>임계치</a:t>
            </a:r>
            <a:r>
              <a:rPr lang="ko-KR" altLang="en-US" sz="1050" b="1" spc="-5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en-US" altLang="ko-KR" sz="1050" b="1" spc="-5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M" panose="02030600000101010101" pitchFamily="18" charset="-127"/>
                <a:ea typeface="HY그래픽M" panose="02030600000101010101" pitchFamily="18" charset="-127"/>
              </a:rPr>
              <a:t>91%</a:t>
            </a:r>
            <a:endParaRPr lang="ko-KR" altLang="en-US" sz="1050" b="1" spc="-5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2939533" y="6415007"/>
            <a:ext cx="85792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5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M" panose="02030600000101010101" pitchFamily="18" charset="-127"/>
                <a:ea typeface="HY그래픽M" panose="02030600000101010101" pitchFamily="18" charset="-127"/>
              </a:rPr>
              <a:t>임계치</a:t>
            </a:r>
            <a:r>
              <a:rPr lang="ko-KR" altLang="en-US" sz="1050" b="1" spc="-5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en-US" altLang="ko-KR" sz="1050" b="1" spc="-5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M" panose="02030600000101010101" pitchFamily="18" charset="-127"/>
                <a:ea typeface="HY그래픽M" panose="02030600000101010101" pitchFamily="18" charset="-127"/>
              </a:rPr>
              <a:t>98%</a:t>
            </a:r>
            <a:endParaRPr lang="ko-KR" altLang="en-US" sz="1050" b="1" spc="-5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738601" y="6415007"/>
            <a:ext cx="85792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5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M" panose="02030600000101010101" pitchFamily="18" charset="-127"/>
                <a:ea typeface="HY그래픽M" panose="02030600000101010101" pitchFamily="18" charset="-127"/>
              </a:rPr>
              <a:t>임계치</a:t>
            </a:r>
            <a:r>
              <a:rPr lang="ko-KR" altLang="en-US" sz="1050" b="1" spc="-5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en-US" altLang="ko-KR" sz="1050" b="1" spc="-5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M" panose="02030600000101010101" pitchFamily="18" charset="-127"/>
                <a:ea typeface="HY그래픽M" panose="02030600000101010101" pitchFamily="18" charset="-127"/>
              </a:rPr>
              <a:t>95%</a:t>
            </a:r>
            <a:endParaRPr lang="ko-KR" altLang="en-US" sz="1050" b="1" spc="-5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6"/>
          <a:srcRect l="9190" r="3216" b="1195"/>
          <a:stretch/>
        </p:blipFill>
        <p:spPr>
          <a:xfrm>
            <a:off x="200738" y="4534113"/>
            <a:ext cx="2148937" cy="189722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7"/>
          <a:srcRect l="8280" r="7368" b="7010"/>
          <a:stretch/>
        </p:blipFill>
        <p:spPr>
          <a:xfrm>
            <a:off x="2312201" y="4474758"/>
            <a:ext cx="2243087" cy="1952233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803619" y="4199615"/>
            <a:ext cx="85792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050" b="1" spc="-50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M" panose="02030600000101010101" pitchFamily="18" charset="-127"/>
                <a:ea typeface="HY그래픽M" panose="02030600000101010101" pitchFamily="18" charset="-127"/>
              </a:rPr>
              <a:t>임계치</a:t>
            </a:r>
            <a:r>
              <a:rPr lang="ko-KR" altLang="en-US" sz="1050" b="1" spc="-5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M" panose="02030600000101010101" pitchFamily="18" charset="-127"/>
                <a:ea typeface="HY그래픽M" panose="02030600000101010101" pitchFamily="18" charset="-127"/>
              </a:rPr>
              <a:t> </a:t>
            </a:r>
            <a:r>
              <a:rPr lang="en-US" altLang="ko-KR" sz="1050" b="1" spc="-50" dirty="0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그래픽M" panose="02030600000101010101" pitchFamily="18" charset="-127"/>
                <a:ea typeface="HY그래픽M" panose="02030600000101010101" pitchFamily="18" charset="-127"/>
              </a:rPr>
              <a:t>87%</a:t>
            </a:r>
            <a:endParaRPr lang="ko-KR" altLang="en-US" sz="1050" b="1" spc="-50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그래픽M" panose="02030600000101010101" pitchFamily="18" charset="-127"/>
              <a:ea typeface="HY그래픽M" panose="02030600000101010101" pitchFamily="18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5566117" y="6150464"/>
            <a:ext cx="3600400" cy="266196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Y헤드라인M"/>
              </a:rPr>
              <a:t>&lt; </a:t>
            </a:r>
            <a:r>
              <a:rPr kumimoji="0" lang="en-US" altLang="ko-KR" sz="1100" kern="0" dirty="0" smtClean="0">
                <a:solidFill>
                  <a:srgbClr val="000000"/>
                </a:solidFill>
                <a:ea typeface="HY헤드라인M"/>
              </a:rPr>
              <a:t>Clustering Coefficient Factor(</a:t>
            </a:r>
            <a:r>
              <a:rPr kumimoji="0" lang="ko-KR" altLang="en-US" sz="1100" kern="0" smtClean="0">
                <a:solidFill>
                  <a:srgbClr val="000000"/>
                </a:solidFill>
                <a:ea typeface="HY헤드라인M"/>
              </a:rPr>
              <a:t>집단화계수</a:t>
            </a:r>
            <a:r>
              <a:rPr kumimoji="0" lang="en-US" altLang="ko-KR" sz="1100" kern="0" dirty="0" smtClean="0">
                <a:solidFill>
                  <a:srgbClr val="000000"/>
                </a:solidFill>
                <a:ea typeface="HY헤드라인M"/>
              </a:rPr>
              <a:t>)</a:t>
            </a:r>
            <a:r>
              <a:rPr kumimoji="0" lang="en-US" altLang="ko-KR" sz="11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Y헤드라인M"/>
              </a:rPr>
              <a:t> &gt;</a:t>
            </a:r>
            <a:endParaRPr kumimoji="0" lang="ko-KR" altLang="en-US" sz="11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HY헤드라인M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27292" y="2622515"/>
            <a:ext cx="4355248" cy="2520413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5027291" y="5214641"/>
            <a:ext cx="4355249" cy="8679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Clr>
                <a:srgbClr val="0070C0"/>
              </a:buClr>
            </a:pPr>
            <a:r>
              <a:rPr lang="ko-KR" altLang="en-US" sz="105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◎</a:t>
            </a:r>
            <a:r>
              <a:rPr lang="en-US" altLang="ko-KR" sz="105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  CC(</a:t>
            </a:r>
            <a:r>
              <a:rPr lang="ko-KR" altLang="en-US" sz="105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집단화 계수</a:t>
            </a:r>
            <a:r>
              <a:rPr lang="en-US" altLang="ko-KR" sz="1050" b="1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)</a:t>
            </a:r>
            <a:r>
              <a:rPr lang="ko-KR" altLang="en-US" sz="105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를 이용하여 분류된 그룹 내의 모든 악성코드간 </a:t>
            </a:r>
            <a:r>
              <a:rPr lang="en-US" altLang="ko-KR" sz="105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/>
            </a:r>
            <a:br>
              <a:rPr lang="en-US" altLang="ko-KR" sz="105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</a:br>
            <a:r>
              <a:rPr lang="en-US" altLang="ko-KR" sz="105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     </a:t>
            </a:r>
            <a:r>
              <a:rPr lang="ko-KR" altLang="en-US" sz="105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상호 유사도가 </a:t>
            </a:r>
            <a:r>
              <a:rPr lang="ko-KR" altLang="en-US" sz="105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임계치를</a:t>
            </a:r>
            <a:r>
              <a:rPr lang="ko-KR" altLang="en-US" sz="105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 얼마나 넘어서는 지에 대한 정도를 측정</a:t>
            </a:r>
            <a:endParaRPr lang="en-US" altLang="ko-KR" sz="105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/>
            </a:endParaRPr>
          </a:p>
          <a:p>
            <a:pPr>
              <a:lnSpc>
                <a:spcPct val="120000"/>
              </a:lnSpc>
              <a:buClr>
                <a:srgbClr val="0070C0"/>
              </a:buClr>
            </a:pPr>
            <a:r>
              <a:rPr lang="en-US" altLang="ko-KR" sz="105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   ※ CC(local Clustering Coefficient, </a:t>
            </a:r>
            <a:r>
              <a:rPr lang="ko-KR" altLang="en-US" sz="105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집단화 계수</a:t>
            </a:r>
            <a:r>
              <a:rPr lang="en-US" altLang="ko-KR" sz="105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) : </a:t>
            </a:r>
            <a:r>
              <a:rPr lang="ko-KR" altLang="en-US" sz="105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그래프에서 각 </a:t>
            </a:r>
            <a:endParaRPr lang="en-US" altLang="ko-KR" sz="1050" dirty="0" smtClean="0">
              <a:solidFill>
                <a:prstClr val="black"/>
              </a:solidFill>
              <a:latin typeface="맑은 고딕" panose="020B0503020000020004" pitchFamily="50" charset="-127"/>
              <a:ea typeface="맑은 고딕"/>
            </a:endParaRPr>
          </a:p>
          <a:p>
            <a:pPr>
              <a:lnSpc>
                <a:spcPct val="120000"/>
              </a:lnSpc>
              <a:buClr>
                <a:srgbClr val="0070C0"/>
              </a:buClr>
            </a:pPr>
            <a:r>
              <a:rPr lang="en-US" altLang="ko-KR" sz="105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      </a:t>
            </a:r>
            <a:r>
              <a:rPr lang="ko-KR" altLang="en-US" sz="1050" dirty="0" err="1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노드가</a:t>
            </a:r>
            <a:r>
              <a:rPr lang="ko-KR" altLang="en-US" sz="1050" dirty="0" smtClean="0">
                <a:solidFill>
                  <a:prstClr val="black"/>
                </a:solidFill>
                <a:latin typeface="맑은 고딕" panose="020B0503020000020004" pitchFamily="50" charset="-127"/>
                <a:ea typeface="맑은 고딕"/>
              </a:rPr>
              <a:t> 얼마나 서로 완전하게 연결되어 있는 지를 나타내는 지표 </a:t>
            </a:r>
            <a:endParaRPr lang="ko-KR" altLang="en-US" sz="1050" dirty="0">
              <a:solidFill>
                <a:prstClr val="black"/>
              </a:solidFill>
              <a:latin typeface="맑은 고딕" panose="020B0503020000020004" pitchFamily="50" charset="-127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5938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spDef>
    <a:lnDef>
      <a:spPr>
        <a:noFill/>
        <a:ln w="9525" cap="flat" cmpd="sng" algn="ctr">
          <a:solidFill>
            <a:schemeClr val="tx1"/>
          </a:solidFill>
          <a:prstDash val="solid"/>
          <a:round/>
          <a:tailEnd type="triangle"/>
        </a:ln>
        <a:effectLst/>
      </a:spPr>
      <a:bodyPr/>
      <a:lstStyle/>
    </a:lnDef>
  </a:objectDefaults>
  <a:extraClrSchemeLst/>
</a:theme>
</file>

<file path=ppt/theme/theme10.xml><?xml version="1.0" encoding="utf-8"?>
<a:theme xmlns:a="http://schemas.openxmlformats.org/drawingml/2006/main" name="7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spDef>
    <a:ln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lnDef>
  </a:objectDefaults>
  <a:extraClrSchemeLst/>
</a:theme>
</file>

<file path=ppt/theme/theme11.xml><?xml version="1.0" encoding="utf-8"?>
<a:theme xmlns:a="http://schemas.openxmlformats.org/drawingml/2006/main" name="8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19050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  <a:no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None/>
          <a:defRPr kumimoji="1" sz="1000" b="1" i="0" u="none" strike="noStrike" cap="none" normalizeH="0" baseline="0" smtClean="0">
            <a:ln>
              <a:noFill/>
            </a:ln>
            <a:solidFill>
              <a:schemeClr val="tx1"/>
            </a:solidFill>
            <a:latin typeface="굴림"/>
            <a:ea typeface="굴림"/>
          </a:defRPr>
        </a:defPPr>
      </a:lstStyle>
    </a:spDef>
    <a:lnDef>
      <a:spPr>
        <a:noFill/>
        <a:ln w="19050" cap="flat" cmpd="sng" algn="ctr">
          <a:solidFill>
            <a:schemeClr val="tx1"/>
          </a:solidFill>
          <a:prstDash val="solid"/>
          <a:round/>
          <a:tailEnd type="triangle"/>
        </a:ln>
        <a:effectLst/>
      </a:spPr>
      <a:bodyPr/>
      <a:lstStyle/>
    </a:lnDef>
  </a:objectDefaults>
  <a:extraClrSchemeLst/>
</a:theme>
</file>

<file path=ppt/theme/theme12.xml><?xml version="1.0" encoding="utf-8"?>
<a:theme xmlns:a="http://schemas.openxmlformats.org/drawingml/2006/main" name="9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lnDef>
    <a:txDef>
      <a:spPr>
        <a:noFill/>
        <a:ln w="9525" algn="ctr">
          <a:noFill/>
          <a:miter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/>
</a:theme>
</file>

<file path=ppt/theme/theme13.xml><?xml version="1.0" encoding="utf-8"?>
<a:theme xmlns:a="http://schemas.openxmlformats.org/drawingml/2006/main" name="10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spDef>
    <a:ln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lnDef>
  </a:objectDefaults>
  <a:extraClrSchemeLst/>
</a:theme>
</file>

<file path=ppt/theme/theme14.xml><?xml version="1.0" encoding="utf-8"?>
<a:theme xmlns:a="http://schemas.openxmlformats.org/drawingml/2006/main" name="11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lnDef>
    <a:txDef>
      <a:spPr>
        <a:noFill/>
        <a:ln w="9525" algn="ctr">
          <a:noFill/>
          <a:miter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/>
</a:theme>
</file>

<file path=ppt/theme/theme15.xml><?xml version="1.0" encoding="utf-8"?>
<a:theme xmlns:a="http://schemas.openxmlformats.org/drawingml/2006/main" name="12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spDef>
    <a:ln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lnDef>
  </a:objectDefaults>
  <a:extraClrSchemeLst/>
</a:theme>
</file>

<file path=ppt/theme/theme16.xml><?xml version="1.0" encoding="utf-8"?>
<a:theme xmlns:a="http://schemas.openxmlformats.org/drawingml/2006/main" name="13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7.xml><?xml version="1.0" encoding="utf-8"?>
<a:theme xmlns:a="http://schemas.openxmlformats.org/drawingml/2006/main" name="14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8.xml><?xml version="1.0" encoding="utf-8"?>
<a:theme xmlns:a="http://schemas.openxmlformats.org/drawingml/2006/main" name="15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9.xml><?xml version="1.0" encoding="utf-8"?>
<a:theme xmlns:a="http://schemas.openxmlformats.org/drawingml/2006/main" name="16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29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17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1.xml><?xml version="1.0" encoding="utf-8"?>
<a:theme xmlns:a="http://schemas.openxmlformats.org/drawingml/2006/main" name="18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2.xml><?xml version="1.0" encoding="utf-8"?>
<a:theme xmlns:a="http://schemas.openxmlformats.org/drawingml/2006/main" name="19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3.xml><?xml version="1.0" encoding="utf-8"?>
<a:theme xmlns:a="http://schemas.openxmlformats.org/drawingml/2006/main" name="20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4.xml><?xml version="1.0" encoding="utf-8"?>
<a:theme xmlns:a="http://schemas.openxmlformats.org/drawingml/2006/main" name="21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5.xml><?xml version="1.0" encoding="utf-8"?>
<a:theme xmlns:a="http://schemas.openxmlformats.org/drawingml/2006/main" name="22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6.xml><?xml version="1.0" encoding="utf-8"?>
<a:theme xmlns:a="http://schemas.openxmlformats.org/drawingml/2006/main" name="23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7.xml><?xml version="1.0" encoding="utf-8"?>
<a:theme xmlns:a="http://schemas.openxmlformats.org/drawingml/2006/main" name="24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8.xml><?xml version="1.0" encoding="utf-8"?>
<a:theme xmlns:a="http://schemas.openxmlformats.org/drawingml/2006/main" name="25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9.xml><?xml version="1.0" encoding="utf-8"?>
<a:theme xmlns:a="http://schemas.openxmlformats.org/drawingml/2006/main" name="26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0.xml><?xml version="1.0" encoding="utf-8"?>
<a:theme xmlns:a="http://schemas.openxmlformats.org/drawingml/2006/main" name="27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1.xml><?xml version="1.0" encoding="utf-8"?>
<a:theme xmlns:a="http://schemas.openxmlformats.org/drawingml/2006/main" name="28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2.xml><?xml version="1.0" encoding="utf-8"?>
<a:theme xmlns:a="http://schemas.openxmlformats.org/drawingml/2006/main" name="30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3.xml><?xml version="1.0" encoding="utf-8"?>
<a:theme xmlns:a="http://schemas.openxmlformats.org/drawingml/2006/main" name="31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4.xml><?xml version="1.0" encoding="utf-8"?>
<a:theme xmlns:a="http://schemas.openxmlformats.org/drawingml/2006/main" name="32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spDef>
    <a:ln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lnDef>
  </a:objectDefaults>
  <a:extraClrSchemeLst/>
</a:theme>
</file>

<file path=ppt/theme/theme35.xml><?xml version="1.0" encoding="utf-8"?>
<a:theme xmlns:a="http://schemas.openxmlformats.org/drawingml/2006/main" name="3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6.xml><?xml version="1.0" encoding="utf-8"?>
<a:theme xmlns:a="http://schemas.openxmlformats.org/drawingml/2006/main" name="34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7.xml><?xml version="1.0" encoding="utf-8"?>
<a:theme xmlns:a="http://schemas.openxmlformats.org/drawingml/2006/main" name="35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spDef>
    <a:ln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lnDef>
  </a:objectDefaults>
  <a:extraClrSchemeLst/>
</a:theme>
</file>

<file path=ppt/theme/theme38.xml><?xml version="1.0" encoding="utf-8"?>
<a:theme xmlns:a="http://schemas.openxmlformats.org/drawingml/2006/main" name="36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9.xml><?xml version="1.0" encoding="utf-8"?>
<a:theme xmlns:a="http://schemas.openxmlformats.org/drawingml/2006/main" name="37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spDef>
    <a:ln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lnDef>
  </a:objectDefaults>
  <a:extraClrSchemeLst/>
</a:theme>
</file>

<file path=ppt/theme/theme4.xml><?xml version="1.0" encoding="utf-8"?>
<a:theme xmlns:a="http://schemas.openxmlformats.org/drawingml/2006/main" name="1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spDef>
    <a:ln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lnDef>
  </a:objectDefaults>
  <a:extraClrSchemeLst/>
</a:theme>
</file>

<file path=ppt/theme/theme40.xml><?xml version="1.0" encoding="utf-8"?>
<a:theme xmlns:a="http://schemas.openxmlformats.org/drawingml/2006/main" name="38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spDef>
    <a:ln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lnDef>
  </a:objectDefaults>
  <a:extraClrSchemeLst/>
</a:theme>
</file>

<file path=ppt/theme/theme41.xml><?xml version="1.0" encoding="utf-8"?>
<a:theme xmlns:a="http://schemas.openxmlformats.org/drawingml/2006/main" name="39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solidFill>
            <a:schemeClr val="tx1"/>
          </a:solidFill>
          <a:prstDash val="solid"/>
          <a:round/>
        </a:ln>
        <a:effec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spDef>
    <a:ln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lnDef>
  </a:objectDefaults>
  <a:extraClrSchemeLst/>
</a:theme>
</file>

<file path=ppt/theme/theme42.xml><?xml version="1.0" encoding="utf-8"?>
<a:theme xmlns:a="http://schemas.openxmlformats.org/drawingml/2006/main" name="40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spDef>
    <a:ln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lnDef>
  </a:objectDefaults>
  <a:extraClrSchemeLst/>
</a:theme>
</file>

<file path=ppt/theme/theme43.xml><?xml version="1.0" encoding="utf-8"?>
<a:theme xmlns:a="http://schemas.openxmlformats.org/drawingml/2006/main" name="41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4.xml><?xml version="1.0" encoding="utf-8"?>
<a:theme xmlns:a="http://schemas.openxmlformats.org/drawingml/2006/main" name="42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spDef>
    <a:ln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lnDef>
  </a:objectDefaults>
  <a:extraClrSchemeLst/>
</a:theme>
</file>

<file path=ppt/theme/theme45.xml><?xml version="1.0" encoding="utf-8"?>
<a:theme xmlns:a="http://schemas.openxmlformats.org/drawingml/2006/main" name="43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wrap="none">
        <a:spAutoFit/>
      </a:bodyPr>
      <a:lstStyle>
        <a:defPPr>
          <a:buNone/>
          <a:defRPr dirty="0" smtClean="0"/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-"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Y헤드라인M" pitchFamily="18" charset="-127"/>
            <a:ea typeface="HY헤드라인M" pitchFamily="18" charset="-127"/>
          </a:defRPr>
        </a:defPPr>
      </a:lstStyle>
    </a:lnDef>
    <a:txDef>
      <a:spPr bwMode="auto">
        <a:noFill/>
        <a:ln w="9525" algn="ctr">
          <a:noFill/>
          <a:miter lim="800000"/>
          <a:headEnd/>
          <a:tailEnd/>
        </a:ln>
      </a:spPr>
      <a:bodyPr>
        <a:noAutofit/>
      </a:bodyPr>
      <a:lstStyle>
        <a:defPPr>
          <a:lnSpc>
            <a:spcPct val="90000"/>
          </a:lnSpc>
          <a:spcBef>
            <a:spcPct val="50000"/>
          </a:spcBef>
          <a:buNone/>
          <a:defRPr sz="1200" dirty="0"/>
        </a:defPPr>
      </a:lstStyle>
    </a:tx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6.xml><?xml version="1.0" encoding="utf-8"?>
<a:theme xmlns:a="http://schemas.openxmlformats.org/drawingml/2006/main" name="44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디자인 사용자 지정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디자인 사용자 지정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디자인 사용자 지정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7.xml><?xml version="1.0" encoding="utf-8"?>
<a:theme xmlns:a="http://schemas.openxmlformats.org/drawingml/2006/main" name="45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spDef>
    <a:ln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lnDef>
  </a:objectDefaults>
  <a:extraClrSchemeLst/>
</a:theme>
</file>

<file path=ppt/theme/theme48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9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2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spDef>
    <a:ln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lnDef>
  </a:objectDefaults>
  <a:extraClrSchemeLst/>
</a:theme>
</file>

<file path=ppt/theme/theme6.xml><?xml version="1.0" encoding="utf-8"?>
<a:theme xmlns:a="http://schemas.openxmlformats.org/drawingml/2006/main" name="3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spDef>
    <a:ln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lnDef>
  </a:objectDefaults>
  <a:extraClrSchemeLst/>
</a:theme>
</file>

<file path=ppt/theme/theme7.xml><?xml version="1.0" encoding="utf-8"?>
<a:theme xmlns:a="http://schemas.openxmlformats.org/drawingml/2006/main" name="4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spDef>
    <a:ln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lnDef>
  </a:objectDefaults>
  <a:extraClrSchemeLst/>
</a:theme>
</file>

<file path=ppt/theme/theme8.xml><?xml version="1.0" encoding="utf-8"?>
<a:theme xmlns:a="http://schemas.openxmlformats.org/drawingml/2006/main" name="5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spDef>
    <a:ln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lnDef>
  </a:objectDefaults>
  <a:extraClrSchemeLst/>
</a:theme>
</file>

<file path=ppt/theme/theme9.xml><?xml version="1.0" encoding="utf-8"?>
<a:theme xmlns:a="http://schemas.openxmlformats.org/drawingml/2006/main" name="6_디자인 사용자 지정">
  <a:themeElements>
    <a:clrScheme name="디자인 사용자 지정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디자인 사용자 지정">
      <a:majorFont>
        <a:latin typeface="HY헤드라인M"/>
        <a:ea typeface="HY헤드라인M"/>
        <a:cs typeface=""/>
      </a:majorFont>
      <a:minorFont>
        <a:latin typeface="HY헤드라인M"/>
        <a:ea typeface="HY헤드라인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spDef>
    <a:lnDef>
      <a:spPr>
        <a:noFill/>
        <a:ln w="9525" cap="flat" cmpd="sng" algn="ctr">
          <a:noFill/>
          <a:prstDash val="solid"/>
          <a:round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20000"/>
          </a:spcBef>
          <a:spcAft>
            <a:spcPct val="0"/>
          </a:spcAft>
          <a:buChar char="-"/>
          <a:defRPr kumimoji="1" lang="ko-KR" alt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latin typeface="HY헤드라인M"/>
            <a:ea typeface="HY헤드라인M"/>
          </a:defRPr>
        </a:defPPr>
      </a:lst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43794</TotalTime>
  <Words>3465</Words>
  <Application>Microsoft Office PowerPoint</Application>
  <PresentationFormat>사용자 지정</PresentationFormat>
  <Paragraphs>712</Paragraphs>
  <Slides>28</Slides>
  <Notes>28</Notes>
  <HiddenSlides>0</HiddenSlides>
  <MMClips>0</MMClips>
  <ScaleCrop>false</ScaleCrop>
  <HeadingPairs>
    <vt:vector size="8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47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90" baseType="lpstr">
      <vt:lpstr>HY강B</vt:lpstr>
      <vt:lpstr>HY견고딕</vt:lpstr>
      <vt:lpstr>HY그래픽M</vt:lpstr>
      <vt:lpstr>HY신명조</vt:lpstr>
      <vt:lpstr>HY울릉도M</vt:lpstr>
      <vt:lpstr>HY헤드라인M</vt:lpstr>
      <vt:lpstr>굴림</vt:lpstr>
      <vt:lpstr>맑은 고딕</vt:lpstr>
      <vt:lpstr>휴먼고딕</vt:lpstr>
      <vt:lpstr>휴먼명조</vt:lpstr>
      <vt:lpstr>휴먼엑스포</vt:lpstr>
      <vt:lpstr>Arial</vt:lpstr>
      <vt:lpstr>Cambria Math</vt:lpstr>
      <vt:lpstr>Wingdings</vt:lpstr>
      <vt:lpstr>디자인 사용자 지정</vt:lpstr>
      <vt:lpstr>29_디자인 사용자 지정</vt:lpstr>
      <vt:lpstr>2_Office 테마</vt:lpstr>
      <vt:lpstr>1_디자인 사용자 지정</vt:lpstr>
      <vt:lpstr>2_디자인 사용자 지정</vt:lpstr>
      <vt:lpstr>3_디자인 사용자 지정</vt:lpstr>
      <vt:lpstr>4_디자인 사용자 지정</vt:lpstr>
      <vt:lpstr>5_디자인 사용자 지정</vt:lpstr>
      <vt:lpstr>6_디자인 사용자 지정</vt:lpstr>
      <vt:lpstr>7_디자인 사용자 지정</vt:lpstr>
      <vt:lpstr>8_디자인 사용자 지정</vt:lpstr>
      <vt:lpstr>9_디자인 사용자 지정</vt:lpstr>
      <vt:lpstr>10_디자인 사용자 지정</vt:lpstr>
      <vt:lpstr>11_디자인 사용자 지정</vt:lpstr>
      <vt:lpstr>12_디자인 사용자 지정</vt:lpstr>
      <vt:lpstr>13_디자인 사용자 지정</vt:lpstr>
      <vt:lpstr>14_디자인 사용자 지정</vt:lpstr>
      <vt:lpstr>15_디자인 사용자 지정</vt:lpstr>
      <vt:lpstr>16_디자인 사용자 지정</vt:lpstr>
      <vt:lpstr>17_디자인 사용자 지정</vt:lpstr>
      <vt:lpstr>18_디자인 사용자 지정</vt:lpstr>
      <vt:lpstr>19_디자인 사용자 지정</vt:lpstr>
      <vt:lpstr>20_디자인 사용자 지정</vt:lpstr>
      <vt:lpstr>21_디자인 사용자 지정</vt:lpstr>
      <vt:lpstr>22_디자인 사용자 지정</vt:lpstr>
      <vt:lpstr>23_디자인 사용자 지정</vt:lpstr>
      <vt:lpstr>24_디자인 사용자 지정</vt:lpstr>
      <vt:lpstr>25_디자인 사용자 지정</vt:lpstr>
      <vt:lpstr>26_디자인 사용자 지정</vt:lpstr>
      <vt:lpstr>27_디자인 사용자 지정</vt:lpstr>
      <vt:lpstr>28_디자인 사용자 지정</vt:lpstr>
      <vt:lpstr>30_디자인 사용자 지정</vt:lpstr>
      <vt:lpstr>31_디자인 사용자 지정</vt:lpstr>
      <vt:lpstr>32_디자인 사용자 지정</vt:lpstr>
      <vt:lpstr>33_디자인 사용자 지정</vt:lpstr>
      <vt:lpstr>34_디자인 사용자 지정</vt:lpstr>
      <vt:lpstr>35_디자인 사용자 지정</vt:lpstr>
      <vt:lpstr>36_디자인 사용자 지정</vt:lpstr>
      <vt:lpstr>37_디자인 사용자 지정</vt:lpstr>
      <vt:lpstr>38_디자인 사용자 지정</vt:lpstr>
      <vt:lpstr>39_디자인 사용자 지정</vt:lpstr>
      <vt:lpstr>40_디자인 사용자 지정</vt:lpstr>
      <vt:lpstr>41_디자인 사용자 지정</vt:lpstr>
      <vt:lpstr>42_디자인 사용자 지정</vt:lpstr>
      <vt:lpstr>43_디자인 사용자 지정</vt:lpstr>
      <vt:lpstr>44_디자인 사용자 지정</vt:lpstr>
      <vt:lpstr>45_디자인 사용자 지정</vt:lpstr>
      <vt:lpstr>수식</vt:lpstr>
      <vt:lpstr>PowerPoint 프레젠테이션</vt:lpstr>
      <vt:lpstr>목            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HA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KISA</dc:title>
  <dc:subject>연구개발 사업전략</dc:subject>
  <dc:creator>Andrew</dc:creator>
  <cp:lastModifiedBy>kinjecs</cp:lastModifiedBy>
  <cp:revision>6020</cp:revision>
  <cp:lastPrinted>2015-08-06T02:23:21Z</cp:lastPrinted>
  <dcterms:created xsi:type="dcterms:W3CDTF">2007-02-22T16:46:58Z</dcterms:created>
  <dcterms:modified xsi:type="dcterms:W3CDTF">2015-08-06T09:02:32Z</dcterms:modified>
</cp:coreProperties>
</file>